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notesMasterIdLst>
    <p:notesMasterId r:id="rId40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85" r:id="rId15"/>
    <p:sldId id="263" r:id="rId16"/>
    <p:sldId id="264" r:id="rId17"/>
    <p:sldId id="286" r:id="rId18"/>
    <p:sldId id="265" r:id="rId19"/>
    <p:sldId id="266" r:id="rId20"/>
    <p:sldId id="267" r:id="rId21"/>
    <p:sldId id="28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单击编辑备注格式</a:t>
            </a:r>
          </a:p>
        </p:txBody>
      </p:sp>
      <p:sp>
        <p:nvSpPr>
          <p:cNvPr id="28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&lt;页眉&gt;</a:t>
            </a:r>
          </a:p>
        </p:txBody>
      </p:sp>
      <p:sp>
        <p:nvSpPr>
          <p:cNvPr id="28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&lt;日期/时间&gt;</a:t>
            </a:r>
          </a:p>
        </p:txBody>
      </p:sp>
      <p:sp>
        <p:nvSpPr>
          <p:cNvPr id="28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&lt;页脚&gt;</a:t>
            </a:r>
          </a:p>
        </p:txBody>
      </p:sp>
      <p:sp>
        <p:nvSpPr>
          <p:cNvPr id="29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30FC50F-2D50-41AE-B957-562CD5F7962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872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3606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CustomShape 2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92E4FFC-D082-4E06-816A-AC7093B9658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873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4" name="CustomShape 2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8902D29-F2DD-4EA4-A3FE-0540AC1AB622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3289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CustomShape 2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ACD7BA5-4DF8-4906-B1BF-523C259D1D3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6679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8" name="CustomShape 2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B603A34-EA51-41DD-BAE0-95E212AC2BEC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3888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CustomShape 2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5C2700A-17D0-47E4-88F0-91F56D9E612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1110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2" name="CustomShape 2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B436613-43FF-4E05-A466-F8D93909BA7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20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9461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4" name="CustomShape 2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CF74D80-FA78-4CF3-8387-258436700875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21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7115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CustomShape 2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9CADC45-0099-4BF6-9D89-97D1472D7CAC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22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5687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" name="CustomShape 2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C679E5C-A1F6-4D02-A536-FC916681CE7C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23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9122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0" name="CustomShape 2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C4A2AB5-E4BC-4A07-8F38-BF5A26F8C512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24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6298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843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2" name="CustomShape 2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467C3D0-C48F-4591-AF2F-0A7E94CC013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25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2632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E6461CC-7208-4C69-A668-26F3C4D16AD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26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8753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6" name="CustomShape 2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9932235-8FD4-429C-8BD2-EE944CE7CBB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27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2814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CustomShape 2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EA2741F-2A87-4247-9081-324A09C87AD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28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8919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2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DAAABB5-2827-473C-99AB-67EE61E419B1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29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1651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4FC82A-67EA-425E-821D-74C2C214BB17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30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4562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CustomShape 2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00CE058-327D-4D91-B894-348CF008263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31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0499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2332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519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2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A65F596-F986-4E73-8E64-1282F812A35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0230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1670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7670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CustomShape 2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FB896CD-3F5D-4784-A9E4-A6BC8A8266B3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0787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2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D3896710-9378-4252-8ECC-EB5A9264D935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9744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0" name="CustomShape 2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45C09C4-02E9-4B05-AFF2-C00237765D33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044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" name="图片 3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1" name="图片 40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1522800" y="2872800"/>
            <a:ext cx="9143640" cy="3170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" name="图片 7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1" name="图片 80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1522800" y="2872800"/>
            <a:ext cx="9143640" cy="3170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图片 120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2" name="图片 121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1522800" y="2872800"/>
            <a:ext cx="9143640" cy="3170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图片 160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62" name="图片 161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1522800" y="2872800"/>
            <a:ext cx="9143640" cy="3170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522800" y="2872800"/>
            <a:ext cx="9143640" cy="3170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图片 201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03" name="图片 202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1522800" y="2872800"/>
            <a:ext cx="9143640" cy="3170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2" name="图片 241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43" name="图片 242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ubTitle"/>
          </p:nvPr>
        </p:nvSpPr>
        <p:spPr>
          <a:xfrm>
            <a:off x="1522800" y="2872800"/>
            <a:ext cx="9143640" cy="3170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4" name="图片 283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85" name="图片 284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9" name="Picture 7"/>
          <p:cNvPicPr/>
          <p:nvPr/>
        </p:nvPicPr>
        <p:blipFill>
          <a:blip r:embed="rId15"/>
          <a:stretch/>
        </p:blipFill>
        <p:spPr>
          <a:xfrm>
            <a:off x="0" y="0"/>
            <a:ext cx="9446400" cy="6859080"/>
          </a:xfrm>
          <a:prstGeom prst="rect">
            <a:avLst/>
          </a:prstGeom>
          <a:ln>
            <a:noFill/>
          </a:ln>
        </p:spPr>
      </p:pic>
      <p:pic>
        <p:nvPicPr>
          <p:cNvPr id="2" name="Picture 7"/>
          <p:cNvPicPr/>
          <p:nvPr/>
        </p:nvPicPr>
        <p:blipFill>
          <a:blip r:embed="rId15"/>
          <a:srcRect l="76038"/>
          <a:stretch/>
        </p:blipFill>
        <p:spPr>
          <a:xfrm>
            <a:off x="9446760" y="-1440"/>
            <a:ext cx="2740680" cy="685908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912240" y="3929040"/>
            <a:ext cx="10362960" cy="12538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40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单击此处编辑母版标题样式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dt"/>
          </p:nvPr>
        </p:nvSpPr>
        <p:spPr>
          <a:xfrm>
            <a:off x="838080" y="6677280"/>
            <a:ext cx="2742840" cy="1324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ftr"/>
          </p:nvPr>
        </p:nvSpPr>
        <p:spPr>
          <a:xfrm>
            <a:off x="4038480" y="6677280"/>
            <a:ext cx="4114440" cy="1324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sldNum"/>
          </p:nvPr>
        </p:nvSpPr>
        <p:spPr>
          <a:xfrm>
            <a:off x="8610480" y="6677280"/>
            <a:ext cx="2742840" cy="1324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7"/>
          <p:cNvPicPr/>
          <p:nvPr/>
        </p:nvPicPr>
        <p:blipFill>
          <a:blip r:embed="rId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24240" y="189000"/>
            <a:ext cx="10783440" cy="7203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2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单击此处编辑母版标题样式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24240" y="1389600"/>
            <a:ext cx="10783440" cy="471852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单击鼠标编辑大纲文字格式</a:t>
            </a:r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第二个大纲级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第三大纲级别</a:t>
            </a:r>
            <a:endParaRPr lang="zh-CN" sz="18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第四大纲级别</a:t>
            </a:r>
            <a:endParaRPr lang="zh-CN" sz="18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第五大纲级别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第六大纲级别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第七大纲级别单击此处编辑母版文本样式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56000" lvl="7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第二级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888000" lvl="8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第三级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0" lvl="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第四级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0" lvl="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第五级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/>
          </p:nvPr>
        </p:nvSpPr>
        <p:spPr>
          <a:xfrm>
            <a:off x="838080" y="6677280"/>
            <a:ext cx="2742840" cy="1324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/>
          </p:nvPr>
        </p:nvSpPr>
        <p:spPr>
          <a:xfrm>
            <a:off x="4038480" y="6677280"/>
            <a:ext cx="4114440" cy="1324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/>
          </p:nvPr>
        </p:nvSpPr>
        <p:spPr>
          <a:xfrm>
            <a:off x="8610480" y="6677280"/>
            <a:ext cx="2742840" cy="1324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7"/>
          <p:cNvPicPr/>
          <p:nvPr/>
        </p:nvPicPr>
        <p:blipFill>
          <a:blip r:embed="rId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24240" y="189000"/>
            <a:ext cx="10783440" cy="7203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2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单击此处编辑母版标题样式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24240" y="1396440"/>
            <a:ext cx="5384520" cy="49593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单击鼠标编辑大纲文字格式</a:t>
            </a:r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第二个大纲级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第三大纲级别</a:t>
            </a:r>
            <a:endParaRPr lang="zh-CN" sz="18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第四大纲级别</a:t>
            </a:r>
            <a:endParaRPr lang="zh-CN" sz="18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第五大纲级别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第六大纲级别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第七大纲级别单击此处编辑母版文本样式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56000" lvl="7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第二级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888000" lvl="8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第三级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0" lvl="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第四级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0" lvl="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第五级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12520" y="1396440"/>
            <a:ext cx="5384520" cy="49593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单击鼠标编辑大纲文字格式</a:t>
            </a:r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第二个大纲级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第三大纲级别</a:t>
            </a:r>
            <a:endParaRPr lang="zh-CN" sz="18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第四大纲级别</a:t>
            </a:r>
            <a:endParaRPr lang="zh-CN" sz="18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第五大纲级别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第六大纲级别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第七大纲级别单击此处编辑母版文本样式</a:t>
            </a:r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000" lvl="2" indent="-228240">
              <a:lnSpc>
                <a:spcPct val="100000"/>
              </a:lnSpc>
              <a:buClr>
                <a:srgbClr val="2E2F31"/>
              </a:buClr>
              <a:buFont typeface="Symbol" charset="2"/>
              <a:buChar char=""/>
            </a:pPr>
            <a:r>
              <a:rPr lang="zh-CN" sz="20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第二级</a:t>
            </a:r>
            <a:endParaRPr lang="zh-CN" sz="18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3" indent="-228240">
              <a:lnSpc>
                <a:spcPct val="100000"/>
              </a:lnSpc>
              <a:buClr>
                <a:srgbClr val="2E2F31"/>
              </a:buClr>
              <a:buFont typeface="Symbol" charset="2"/>
              <a:buChar char=""/>
            </a:pPr>
            <a:r>
              <a:rPr lang="zh-CN" sz="18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第三级</a:t>
            </a:r>
            <a:endParaRPr lang="zh-CN" sz="18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40360" lvl="4" indent="-228240">
              <a:lnSpc>
                <a:spcPct val="100000"/>
              </a:lnSpc>
              <a:buClr>
                <a:srgbClr val="2E2F31"/>
              </a:buClr>
              <a:buFont typeface="StarSymbol"/>
              <a:buChar char="»"/>
            </a:pPr>
            <a:r>
              <a:rPr lang="zh-CN" sz="18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第四级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00360" lvl="5" indent="-228240">
              <a:lnSpc>
                <a:spcPct val="100000"/>
              </a:lnSpc>
              <a:buClr>
                <a:srgbClr val="2E2F31"/>
              </a:buClr>
              <a:buFont typeface="Arial"/>
              <a:buChar char="•"/>
            </a:pPr>
            <a:r>
              <a:rPr lang="zh-CN" sz="18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第五级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dt"/>
          </p:nvPr>
        </p:nvSpPr>
        <p:spPr>
          <a:xfrm>
            <a:off x="838080" y="6677280"/>
            <a:ext cx="2742840" cy="1324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ftr"/>
          </p:nvPr>
        </p:nvSpPr>
        <p:spPr>
          <a:xfrm>
            <a:off x="4038480" y="6677280"/>
            <a:ext cx="4114440" cy="1324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sldNum"/>
          </p:nvPr>
        </p:nvSpPr>
        <p:spPr>
          <a:xfrm>
            <a:off x="8610480" y="6677280"/>
            <a:ext cx="2742840" cy="1324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7"/>
          <p:cNvPicPr/>
          <p:nvPr/>
        </p:nvPicPr>
        <p:blipFill>
          <a:blip r:embed="rId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24240" y="189000"/>
            <a:ext cx="10783440" cy="7203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2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单击此处编辑母版标题样式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24240" y="1389600"/>
            <a:ext cx="10783440" cy="471852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单击鼠标编辑大纲文字格式</a:t>
            </a: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第二个大纲级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第三大纲级别</a:t>
            </a:r>
            <a:endParaRPr lang="zh-CN" sz="18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第四大纲级别</a:t>
            </a:r>
            <a:endParaRPr lang="zh-CN" sz="18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第五大纲级别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第六大纲级别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第七大纲级别单击此处编辑母版文本样式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56000" lvl="7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第二级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888000" lvl="8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第三级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0" lvl="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第四级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0" lvl="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第五级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7"/>
          <p:cNvPicPr/>
          <p:nvPr/>
        </p:nvPicPr>
        <p:blipFill>
          <a:blip r:embed="rId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9880" y="1207440"/>
            <a:ext cx="4164840" cy="15998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单击此处编辑母版标题样式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184000" y="1207440"/>
            <a:ext cx="6170040" cy="54032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839880" y="2807640"/>
            <a:ext cx="4164840" cy="381132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单击鼠标编辑大纲文字格式</a:t>
            </a:r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第二个大纲级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第三大纲级别</a:t>
            </a:r>
            <a:endParaRPr lang="zh-CN" sz="18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第四大纲级别</a:t>
            </a:r>
            <a:endParaRPr lang="zh-CN" sz="18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第五大纲级别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第六大纲级别</a:t>
            </a:r>
            <a:endParaRPr lang="zh-CN" sz="20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20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第七大纲级别单击此处编辑母版文本样式</a:t>
            </a:r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dt"/>
          </p:nvPr>
        </p:nvSpPr>
        <p:spPr>
          <a:xfrm>
            <a:off x="838080" y="6677280"/>
            <a:ext cx="2742840" cy="1324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ftr"/>
          </p:nvPr>
        </p:nvSpPr>
        <p:spPr>
          <a:xfrm>
            <a:off x="4038480" y="6677280"/>
            <a:ext cx="4114440" cy="1324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sldNum"/>
          </p:nvPr>
        </p:nvSpPr>
        <p:spPr>
          <a:xfrm>
            <a:off x="8610480" y="6677280"/>
            <a:ext cx="2742840" cy="1324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7"/>
          <p:cNvPicPr/>
          <p:nvPr/>
        </p:nvPicPr>
        <p:blipFill>
          <a:blip r:embed="rId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05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zh-CN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7"/>
          <p:cNvPicPr/>
          <p:nvPr/>
        </p:nvPicPr>
        <p:blipFill>
          <a:blip r:embed="rId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45" name="CustomShape 1"/>
          <p:cNvSpPr/>
          <p:nvPr/>
        </p:nvSpPr>
        <p:spPr>
          <a:xfrm>
            <a:off x="1523520" y="2776680"/>
            <a:ext cx="9144360" cy="420120"/>
          </a:xfrm>
          <a:prstGeom prst="rect">
            <a:avLst/>
          </a:prstGeom>
          <a:solidFill>
            <a:srgbClr val="4F5A71">
              <a:alpha val="51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2"/>
          <p:cNvSpPr/>
          <p:nvPr/>
        </p:nvSpPr>
        <p:spPr>
          <a:xfrm>
            <a:off x="1523520" y="2873520"/>
            <a:ext cx="9144360" cy="682200"/>
          </a:xfrm>
          <a:prstGeom prst="rect">
            <a:avLst/>
          </a:prstGeom>
          <a:solidFill>
            <a:srgbClr val="4F5A7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PlaceHolder 3"/>
          <p:cNvSpPr>
            <a:spLocks noGrp="1"/>
          </p:cNvSpPr>
          <p:nvPr>
            <p:ph type="title"/>
          </p:nvPr>
        </p:nvSpPr>
        <p:spPr>
          <a:xfrm>
            <a:off x="1522800" y="2872800"/>
            <a:ext cx="9143640" cy="683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zh-CN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单击此处编辑母版标题样式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dt"/>
          </p:nvPr>
        </p:nvSpPr>
        <p:spPr>
          <a:xfrm>
            <a:off x="838080" y="6677280"/>
            <a:ext cx="2742840" cy="1324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 type="ftr"/>
          </p:nvPr>
        </p:nvSpPr>
        <p:spPr>
          <a:xfrm>
            <a:off x="4038480" y="6677280"/>
            <a:ext cx="4114440" cy="1324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0" name="PlaceHolder 6"/>
          <p:cNvSpPr>
            <a:spLocks noGrp="1"/>
          </p:cNvSpPr>
          <p:nvPr>
            <p:ph type="sldNum"/>
          </p:nvPr>
        </p:nvSpPr>
        <p:spPr>
          <a:xfrm>
            <a:off x="8610480" y="6677280"/>
            <a:ext cx="2742840" cy="1324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1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400" b="0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6.jpeg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914400" y="3985920"/>
            <a:ext cx="10362960" cy="175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50000"/>
              </a:lnSpc>
            </a:pPr>
            <a:r>
              <a:rPr lang="en-US" sz="18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  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013400" y="631080"/>
            <a:ext cx="10362960" cy="304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 dirty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		</a:t>
            </a:r>
            <a:r>
              <a:rPr lang="en-US" sz="5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VIPLE</a:t>
            </a:r>
            <a:r>
              <a:rPr lang="en-US" sz="5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简</a:t>
            </a:r>
            <a:r>
              <a:rPr lang="zh-CN" altLang="en-US" sz="5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明</a:t>
            </a:r>
            <a:r>
              <a:rPr lang="en-US" sz="5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教程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示例2：输入与输出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623520" y="5720040"/>
            <a:ext cx="1037628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 smtClean="0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运行</a:t>
            </a:r>
            <a:r>
              <a:rPr lang="zh-CN" altLang="en-US" sz="2400" b="0" strike="noStrike" spc="-1" dirty="0" smtClean="0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启动后</a:t>
            </a:r>
            <a:r>
              <a:rPr lang="en-US" sz="2400" b="0" strike="noStrike" spc="-1" dirty="0" smtClean="0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                             </a:t>
            </a:r>
            <a:r>
              <a:rPr lang="en-US" sz="2400" b="0" strike="noStrike" spc="-1" dirty="0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输入名字 ，点击ok                     </a:t>
            </a:r>
            <a:r>
              <a:rPr lang="en-US" sz="2400" b="0" strike="noStrike" spc="-1" dirty="0" smtClean="0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输出结果                         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85" y="1487403"/>
            <a:ext cx="10257106" cy="4552110"/>
          </a:xfrm>
          <a:prstGeom prst="rect">
            <a:avLst/>
          </a:prstGeom>
        </p:spPr>
      </p:pic>
      <p:sp>
        <p:nvSpPr>
          <p:cNvPr id="354" name="CustomShape 3"/>
          <p:cNvSpPr/>
          <p:nvPr/>
        </p:nvSpPr>
        <p:spPr>
          <a:xfrm flipV="1">
            <a:off x="1245240" y="4514040"/>
            <a:ext cx="520200" cy="12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589" y="3113034"/>
            <a:ext cx="3764501" cy="2505888"/>
          </a:xfrm>
          <a:prstGeom prst="rect">
            <a:avLst/>
          </a:prstGeom>
        </p:spPr>
      </p:pic>
      <p:sp>
        <p:nvSpPr>
          <p:cNvPr id="356" name="CustomShape 5"/>
          <p:cNvSpPr/>
          <p:nvPr/>
        </p:nvSpPr>
        <p:spPr>
          <a:xfrm flipV="1">
            <a:off x="5247000" y="4514040"/>
            <a:ext cx="520200" cy="12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671" y="3089618"/>
            <a:ext cx="3948879" cy="2628622"/>
          </a:xfrm>
          <a:prstGeom prst="rect">
            <a:avLst/>
          </a:prstGeom>
        </p:spPr>
      </p:pic>
      <p:sp>
        <p:nvSpPr>
          <p:cNvPr id="355" name="CustomShape 4"/>
          <p:cNvSpPr/>
          <p:nvPr/>
        </p:nvSpPr>
        <p:spPr>
          <a:xfrm flipV="1">
            <a:off x="9153910" y="4615158"/>
            <a:ext cx="520200" cy="12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9374" y="142852"/>
            <a:ext cx="9143640" cy="68364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演示视频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Ashampoo_Snap_2016.11.02_21h12m10s_014_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373" y="142852"/>
            <a:ext cx="10979885" cy="66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3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Calculate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TextShape 2"/>
          <p:cNvSpPr txBox="1"/>
          <p:nvPr/>
        </p:nvSpPr>
        <p:spPr>
          <a:xfrm>
            <a:off x="624240" y="1389600"/>
            <a:ext cx="10783440" cy="4718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r>
              <a:rPr lang="zh-CN" sz="2400" b="0" strike="noStrike" spc="-1" dirty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Calculate（计算）：用来计算数学公式，也可以从其他组件如变量或文本框中析取数据</a:t>
            </a:r>
            <a:r>
              <a:rPr lang="zh-CN" sz="2400" b="0" strike="noStrike" spc="-1" dirty="0" smtClean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。</a:t>
            </a:r>
            <a:endParaRPr lang="en-US" altLang="zh-CN" sz="2400" b="0" strike="noStrike" spc="-1" dirty="0" smtClean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  <a:ea typeface="黑体"/>
            </a:endParaRPr>
          </a:p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r>
              <a:rPr lang="zh-CN" sz="2400" b="0" strike="noStrike" spc="-1" dirty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为什么对话框</a:t>
            </a:r>
            <a:r>
              <a:rPr lang="zh-CN" sz="2400" b="0" strike="noStrike" spc="-1" dirty="0" smtClean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是的样子？</a:t>
            </a:r>
            <a:endParaRPr lang="zh-CN" sz="2400" b="0" strike="noStrike" spc="-1" dirty="0" smtClean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2400" b="0" strike="noStrike" spc="-1" dirty="0" smtClean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    </a:t>
            </a:r>
            <a:endParaRPr lang="zh-CN" sz="2400" b="0" strike="noStrike" spc="-1" dirty="0" smtClean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589" y="2124548"/>
            <a:ext cx="4258837" cy="28349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3269160" y="3663360"/>
            <a:ext cx="978840" cy="485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5A71"/>
          </a:solidFill>
          <a:ln w="12600">
            <a:solidFill>
              <a:srgbClr val="3A425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CustomShape 2"/>
          <p:cNvSpPr/>
          <p:nvPr/>
        </p:nvSpPr>
        <p:spPr>
          <a:xfrm>
            <a:off x="7526604" y="3679740"/>
            <a:ext cx="1608120" cy="485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5A71"/>
          </a:solidFill>
          <a:ln w="12600">
            <a:solidFill>
              <a:srgbClr val="3A425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CustomShape 3"/>
          <p:cNvSpPr/>
          <p:nvPr/>
        </p:nvSpPr>
        <p:spPr>
          <a:xfrm>
            <a:off x="7478184" y="3128741"/>
            <a:ext cx="1704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点击运行后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7400" y="1394890"/>
            <a:ext cx="7612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-1" dirty="0" smtClean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ea typeface="黑体"/>
              </a:rPr>
              <a:t>右键点击第一个</a:t>
            </a:r>
            <a:r>
              <a:rPr lang="en-US" altLang="zh-CN" spc="-1" dirty="0" smtClean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ea typeface="黑体"/>
              </a:rPr>
              <a:t>Simple Dialog</a:t>
            </a:r>
            <a:r>
              <a:rPr lang="zh-CN" altLang="en-US" spc="-1" dirty="0" smtClean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ea typeface="黑体"/>
              </a:rPr>
              <a:t>，选择</a:t>
            </a:r>
            <a:r>
              <a:rPr lang="en-US" altLang="zh-CN" spc="-1" dirty="0" smtClean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ea typeface="黑体"/>
              </a:rPr>
              <a:t>Change Dialog Type</a:t>
            </a:r>
            <a:r>
              <a:rPr lang="zh-CN" altLang="en-US" spc="-1" dirty="0" smtClean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ea typeface="黑体"/>
              </a:rPr>
              <a:t>，弹出的界面中</a:t>
            </a:r>
            <a:endParaRPr lang="en-US" altLang="zh-CN" spc="-1" dirty="0" smtClean="0">
              <a:solidFill>
                <a:srgbClr val="3B4355"/>
              </a:solidFill>
              <a:uFill>
                <a:solidFill>
                  <a:srgbClr val="FFFFFF"/>
                </a:solidFill>
              </a:uFill>
              <a:ea typeface="黑体"/>
            </a:endParaRPr>
          </a:p>
          <a:p>
            <a:r>
              <a:rPr lang="zh-CN" altLang="zh-CN" spc="-1" dirty="0" smtClean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ea typeface="黑体"/>
              </a:rPr>
              <a:t>选</a:t>
            </a:r>
            <a:r>
              <a:rPr lang="zh-CN" altLang="zh-CN" spc="-1" dirty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ea typeface="黑体"/>
              </a:rPr>
              <a:t>择prompt</a:t>
            </a:r>
            <a:r>
              <a:rPr lang="en-US" altLang="zh-CN" spc="-1" dirty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ea typeface="黑体"/>
              </a:rPr>
              <a:t> </a:t>
            </a:r>
            <a:r>
              <a:rPr lang="zh-CN" altLang="zh-CN" spc="-1" dirty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ea typeface="黑体"/>
              </a:rPr>
              <a:t>dialog，再弹出对话框data connections，填写数据。如下图</a:t>
            </a:r>
            <a:endParaRPr lang="zh-CN" altLang="zh-CN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" y="1967212"/>
            <a:ext cx="3715268" cy="38772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00" y="1967212"/>
            <a:ext cx="3715268" cy="38772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259" y="2610700"/>
            <a:ext cx="3162741" cy="21053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示例3：一个简单的计数器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7" name="内容占位符 3"/>
          <p:cNvPicPr/>
          <p:nvPr/>
        </p:nvPicPr>
        <p:blipFill>
          <a:blip r:embed="rId3"/>
          <a:stretch/>
        </p:blipFill>
        <p:spPr>
          <a:xfrm>
            <a:off x="622800" y="1206000"/>
            <a:ext cx="10783800" cy="417744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68" name="CustomShape 2"/>
          <p:cNvSpPr/>
          <p:nvPr/>
        </p:nvSpPr>
        <p:spPr>
          <a:xfrm>
            <a:off x="623520" y="5680080"/>
            <a:ext cx="10783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计数器从0开始计数，到10结束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0618" y="166546"/>
            <a:ext cx="9143640" cy="68364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视频演示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Ashampoo_Snap_2016.11.02_21h28m24s_018_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618" y="76200"/>
            <a:ext cx="111252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0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Variable与If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TextShape 2"/>
          <p:cNvSpPr txBox="1"/>
          <p:nvPr/>
        </p:nvSpPr>
        <p:spPr>
          <a:xfrm>
            <a:off x="624240" y="1408680"/>
            <a:ext cx="10783440" cy="4718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Variable(变量)：表示一个程序可以存取如文本串或数字的值得存储单元</a:t>
            </a: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1" name="图片 4"/>
          <p:cNvPicPr/>
          <p:nvPr/>
        </p:nvPicPr>
        <p:blipFill>
          <a:blip r:embed="rId3"/>
          <a:stretch/>
        </p:blipFill>
        <p:spPr>
          <a:xfrm>
            <a:off x="849600" y="2425680"/>
            <a:ext cx="1723680" cy="1171080"/>
          </a:xfrm>
          <a:prstGeom prst="rect">
            <a:avLst/>
          </a:prstGeom>
          <a:ln>
            <a:noFill/>
          </a:ln>
        </p:spPr>
      </p:pic>
      <p:pic>
        <p:nvPicPr>
          <p:cNvPr id="372" name="图片 5"/>
          <p:cNvPicPr/>
          <p:nvPr/>
        </p:nvPicPr>
        <p:blipFill>
          <a:blip r:embed="rId4"/>
          <a:stretch/>
        </p:blipFill>
        <p:spPr>
          <a:xfrm>
            <a:off x="3672360" y="2108160"/>
            <a:ext cx="2016360" cy="2405160"/>
          </a:xfrm>
          <a:prstGeom prst="rect">
            <a:avLst/>
          </a:prstGeom>
          <a:ln>
            <a:noFill/>
          </a:ln>
        </p:spPr>
      </p:pic>
      <p:pic>
        <p:nvPicPr>
          <p:cNvPr id="373" name="图片 6"/>
          <p:cNvPicPr/>
          <p:nvPr/>
        </p:nvPicPr>
        <p:blipFill>
          <a:blip r:embed="rId5"/>
          <a:stretch/>
        </p:blipFill>
        <p:spPr>
          <a:xfrm>
            <a:off x="6694200" y="2155680"/>
            <a:ext cx="2104200" cy="2545920"/>
          </a:xfrm>
          <a:prstGeom prst="rect">
            <a:avLst/>
          </a:prstGeom>
          <a:ln>
            <a:noFill/>
          </a:ln>
        </p:spPr>
      </p:pic>
      <p:sp>
        <p:nvSpPr>
          <p:cNvPr id="374" name="CustomShape 3"/>
          <p:cNvSpPr/>
          <p:nvPr/>
        </p:nvSpPr>
        <p:spPr>
          <a:xfrm>
            <a:off x="1344240" y="3634200"/>
            <a:ext cx="914040" cy="574200"/>
          </a:xfrm>
          <a:prstGeom prst="wedgeRectCallout">
            <a:avLst>
              <a:gd name="adj1" fmla="val 42986"/>
              <a:gd name="adj2" fmla="val -100571"/>
            </a:avLst>
          </a:prstGeom>
          <a:solidFill>
            <a:srgbClr val="FFFFFF"/>
          </a:solidFill>
          <a:ln w="12600">
            <a:solidFill>
              <a:srgbClr val="6C9C1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左键点击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4"/>
          <p:cNvSpPr/>
          <p:nvPr/>
        </p:nvSpPr>
        <p:spPr>
          <a:xfrm>
            <a:off x="2630160" y="2823840"/>
            <a:ext cx="1098360" cy="485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5A71"/>
          </a:solidFill>
          <a:ln w="12600">
            <a:solidFill>
              <a:srgbClr val="3A425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5"/>
          <p:cNvSpPr/>
          <p:nvPr/>
        </p:nvSpPr>
        <p:spPr>
          <a:xfrm>
            <a:off x="5333400" y="1941840"/>
            <a:ext cx="1524960" cy="611280"/>
          </a:xfrm>
          <a:prstGeom prst="wedgeRectCallout">
            <a:avLst>
              <a:gd name="adj1" fmla="val -78472"/>
              <a:gd name="adj2" fmla="val 87071"/>
            </a:avLst>
          </a:prstGeom>
          <a:solidFill>
            <a:srgbClr val="FFFFFF"/>
          </a:solidFill>
          <a:ln w="12600">
            <a:solidFill>
              <a:srgbClr val="6C9C1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定义变量名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6"/>
          <p:cNvSpPr/>
          <p:nvPr/>
        </p:nvSpPr>
        <p:spPr>
          <a:xfrm>
            <a:off x="6311160" y="2553480"/>
            <a:ext cx="1062720" cy="207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7"/>
          <p:cNvSpPr/>
          <p:nvPr/>
        </p:nvSpPr>
        <p:spPr>
          <a:xfrm>
            <a:off x="9603720" y="2108160"/>
            <a:ext cx="1722960" cy="611280"/>
          </a:xfrm>
          <a:prstGeom prst="wedgeRectCallout">
            <a:avLst>
              <a:gd name="adj1" fmla="val -108831"/>
              <a:gd name="adj2" fmla="val 94859"/>
            </a:avLst>
          </a:prstGeom>
          <a:solidFill>
            <a:srgbClr val="FFFFFF"/>
          </a:solidFill>
          <a:ln w="12600">
            <a:solidFill>
              <a:srgbClr val="6C9C1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点击加入变量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8"/>
          <p:cNvSpPr/>
          <p:nvPr/>
        </p:nvSpPr>
        <p:spPr>
          <a:xfrm>
            <a:off x="9425160" y="3747600"/>
            <a:ext cx="1524960" cy="611280"/>
          </a:xfrm>
          <a:prstGeom prst="wedgeRectCallout">
            <a:avLst>
              <a:gd name="adj1" fmla="val -173397"/>
              <a:gd name="adj2" fmla="val -20508"/>
            </a:avLst>
          </a:prstGeom>
          <a:solidFill>
            <a:srgbClr val="FFFFFF"/>
          </a:solidFill>
          <a:ln w="12600">
            <a:solidFill>
              <a:srgbClr val="6C9C1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选择类型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Variable与If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TextShape 2"/>
          <p:cNvSpPr txBox="1"/>
          <p:nvPr/>
        </p:nvSpPr>
        <p:spPr>
          <a:xfrm>
            <a:off x="624240" y="1389600"/>
            <a:ext cx="10783440" cy="4718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If：根据已输入的条件提供可供选择的输出转发收到的消息。如果条件为真，第一输出链接的信息（和数据）被使用。条件为假，那么else输出就被使用。</a:t>
            </a: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如</a:t>
            </a: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                                                       </a:t>
            </a: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2" name="图片 3"/>
          <p:cNvPicPr/>
          <p:nvPr/>
        </p:nvPicPr>
        <p:blipFill>
          <a:blip r:embed="rId3"/>
          <a:stretch/>
        </p:blipFill>
        <p:spPr>
          <a:xfrm>
            <a:off x="1113120" y="2520360"/>
            <a:ext cx="3924720" cy="245772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83" name="CustomShape 3"/>
          <p:cNvSpPr/>
          <p:nvPr/>
        </p:nvSpPr>
        <p:spPr>
          <a:xfrm>
            <a:off x="5932800" y="3172320"/>
            <a:ext cx="4664880" cy="191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当if接受到的Counter恒等10时，执行Data块；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当if接受到的Counter不恒等10时，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执行Calculate块。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4"/>
          <p:cNvSpPr/>
          <p:nvPr/>
        </p:nvSpPr>
        <p:spPr>
          <a:xfrm>
            <a:off x="5038200" y="3818160"/>
            <a:ext cx="978840" cy="4852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4F5A71"/>
          </a:solidFill>
          <a:ln w="12600">
            <a:solidFill>
              <a:srgbClr val="3A425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示例4：使用循环来实现计数器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6" name="内容占位符 3"/>
          <p:cNvPicPr/>
          <p:nvPr/>
        </p:nvPicPr>
        <p:blipFill>
          <a:blip r:embed="rId3"/>
          <a:stretch/>
        </p:blipFill>
        <p:spPr>
          <a:xfrm>
            <a:off x="624600" y="1334174"/>
            <a:ext cx="10783080" cy="4398840"/>
          </a:xfrm>
          <a:prstGeom prst="rect">
            <a:avLst/>
          </a:prstGeom>
          <a:ln>
            <a:noFill/>
          </a:ln>
        </p:spPr>
      </p:pic>
      <p:sp>
        <p:nvSpPr>
          <p:cNvPr id="387" name="CustomShape 2"/>
          <p:cNvSpPr/>
          <p:nvPr/>
        </p:nvSpPr>
        <p:spPr>
          <a:xfrm>
            <a:off x="624240" y="5853600"/>
            <a:ext cx="10530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从5以此减小，每次减1，直至i=0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While与End While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TextShape 2"/>
          <p:cNvSpPr txBox="1"/>
          <p:nvPr/>
        </p:nvSpPr>
        <p:spPr>
          <a:xfrm>
            <a:off x="624240" y="1389960"/>
            <a:ext cx="10783080" cy="5386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While(循环)：根据已输入的条件判断是否循环。如果条件为真，执行循环直至循环终止；如果条件为假，跳出循环。</a:t>
            </a: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End While（终止循环）：终止循环。</a:t>
            </a: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如上图</a:t>
            </a: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0" name="图片 3"/>
          <p:cNvPicPr/>
          <p:nvPr/>
        </p:nvPicPr>
        <p:blipFill>
          <a:blip r:embed="rId3"/>
          <a:stretch/>
        </p:blipFill>
        <p:spPr>
          <a:xfrm>
            <a:off x="709200" y="3202200"/>
            <a:ext cx="5639040" cy="269568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1" name="CustomShape 3"/>
          <p:cNvSpPr/>
          <p:nvPr/>
        </p:nvSpPr>
        <p:spPr>
          <a:xfrm>
            <a:off x="7157160" y="4160520"/>
            <a:ext cx="424980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因为我们设的初始值为5，所以进入循环，每次循环i的数值被减去1，直至循环结束。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6348600" y="4622760"/>
            <a:ext cx="807840" cy="4852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4F5A71"/>
          </a:solidFill>
          <a:ln w="12600">
            <a:solidFill>
              <a:srgbClr val="3A425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3" name="CustomShape 5"/>
          <p:cNvSpPr/>
          <p:nvPr/>
        </p:nvSpPr>
        <p:spPr>
          <a:xfrm>
            <a:off x="4734720" y="2679120"/>
            <a:ext cx="4925880" cy="611280"/>
          </a:xfrm>
          <a:prstGeom prst="wedgeRectCallout">
            <a:avLst>
              <a:gd name="adj1" fmla="val -43091"/>
              <a:gd name="adj2" fmla="val 167549"/>
            </a:avLst>
          </a:prstGeom>
          <a:solidFill>
            <a:srgbClr val="FFFFFF"/>
          </a:solidFill>
          <a:ln w="12600">
            <a:solidFill>
              <a:srgbClr val="6C9C1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为服务窗口块，把文本转化成声音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4" name="图片 12"/>
          <p:cNvPicPr/>
          <p:nvPr/>
        </p:nvPicPr>
        <p:blipFill>
          <a:blip r:embed="rId4"/>
          <a:stretch/>
        </p:blipFill>
        <p:spPr>
          <a:xfrm>
            <a:off x="9779760" y="2020680"/>
            <a:ext cx="1502640" cy="205452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5" name="CustomShape 6"/>
          <p:cNvSpPr/>
          <p:nvPr/>
        </p:nvSpPr>
        <p:spPr>
          <a:xfrm>
            <a:off x="9879840" y="3706560"/>
            <a:ext cx="924120" cy="116640"/>
          </a:xfrm>
          <a:prstGeom prst="rect">
            <a:avLst/>
          </a:prstGeom>
          <a:noFill/>
          <a:ln w="28440">
            <a:solidFill>
              <a:srgbClr val="C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VIPLE简介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624240" y="1389600"/>
            <a:ext cx="10783440" cy="4718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r>
              <a:rPr lang="zh-CN" sz="2800" b="1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ASU VIPLE,正式称为ASU-VPL,视觉物联网/机器人编程语言环境在亚利桑那州立大学开发的。</a:t>
            </a:r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r>
              <a:rPr lang="zh-CN" sz="2800" b="1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它是基于微软的功能性定义Robotics Developer Studio(mrd)和可视化编程语言(VPL),它扩展了他们的功能。</a:t>
            </a:r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r>
              <a:rPr lang="zh-CN" sz="2800" b="1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ASU VIPLE开放api和接口。</a:t>
            </a:r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r>
              <a:rPr lang="zh-CN" sz="2800" b="1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它支持各种物联网和机器人平台,包括EV3和开放平台物联网系统和机器人,如机器人基于英特尔和ARM的体系结构。</a:t>
            </a:r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r>
              <a:rPr lang="zh-CN" sz="2800" b="1" strike="noStrike" spc="-1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ASU VIPLE在mrd中,VPL一样工作。VIPLE程序运行在后台PC,并接收传感器和电机反馈,并将命令发送给机器人。</a:t>
            </a:r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示例5</a:t>
            </a:r>
            <a:r>
              <a:rPr lang="zh-CN" sz="3200" b="1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：</a:t>
            </a:r>
            <a:r>
              <a:rPr lang="zh-CN" altLang="zh-CN" sz="3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ea typeface="黑体"/>
              </a:rPr>
              <a:t>实施自动售货机</a:t>
            </a:r>
            <a:endParaRPr lang="zh-CN" sz="2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TextShape 2"/>
          <p:cNvSpPr txBox="1"/>
          <p:nvPr/>
        </p:nvSpPr>
        <p:spPr>
          <a:xfrm>
            <a:off x="624240" y="1069560"/>
            <a:ext cx="10783440" cy="4718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sz="2400" b="0" strike="noStrike" spc="-1" dirty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1.实施自动售货机 </a:t>
            </a: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8" name="图片 3"/>
          <p:cNvPicPr/>
          <p:nvPr/>
        </p:nvPicPr>
        <p:blipFill>
          <a:blip r:embed="rId3"/>
          <a:stretch/>
        </p:blipFill>
        <p:spPr>
          <a:xfrm>
            <a:off x="624600" y="1630622"/>
            <a:ext cx="10783080" cy="476208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Switch与Merge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TextShape 2"/>
          <p:cNvSpPr txBox="1"/>
          <p:nvPr/>
        </p:nvSpPr>
        <p:spPr>
          <a:xfrm>
            <a:off x="624240" y="1389600"/>
            <a:ext cx="10783440" cy="4718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Switch：根据已输入的条件判断执行的下一步。</a:t>
            </a: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1" name="图片 3"/>
          <p:cNvPicPr/>
          <p:nvPr/>
        </p:nvPicPr>
        <p:blipFill>
          <a:blip r:embed="rId3"/>
          <a:stretch/>
        </p:blipFill>
        <p:spPr>
          <a:xfrm>
            <a:off x="624240" y="1899360"/>
            <a:ext cx="4010400" cy="4209120"/>
          </a:xfrm>
          <a:prstGeom prst="rect">
            <a:avLst/>
          </a:prstGeom>
          <a:ln>
            <a:noFill/>
          </a:ln>
        </p:spPr>
      </p:pic>
      <p:sp>
        <p:nvSpPr>
          <p:cNvPr id="402" name="CustomShape 3"/>
          <p:cNvSpPr/>
          <p:nvPr/>
        </p:nvSpPr>
        <p:spPr>
          <a:xfrm>
            <a:off x="5581800" y="2397240"/>
            <a:ext cx="5971680" cy="374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switch接到传入信息为25美分时，执行“25美分”所连接的Calculate以及后序程序；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若信息为1美元，执行“1美元”所连接的Calculate以及后序程序；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.......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.....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如果接收到的信息不是switch所给出的选项，执行Default所连接的被使用。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4"/>
          <p:cNvSpPr/>
          <p:nvPr/>
        </p:nvSpPr>
        <p:spPr>
          <a:xfrm>
            <a:off x="4635000" y="4049280"/>
            <a:ext cx="978840" cy="485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5A71"/>
          </a:solidFill>
          <a:ln w="12600">
            <a:solidFill>
              <a:srgbClr val="3A425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Switch与Merge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TextShape 2"/>
          <p:cNvSpPr txBox="1"/>
          <p:nvPr/>
        </p:nvSpPr>
        <p:spPr>
          <a:xfrm>
            <a:off x="624240" y="1373040"/>
            <a:ext cx="10783080" cy="5445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Merge(或并)：merge活动需要两个（或多个）数据流（输入）。当第一个数据项到来时，活动将继续下一步，无需等待其他数据项的到来。</a:t>
            </a: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    它通常用来实现循环。</a:t>
            </a: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6" name="图片 4"/>
          <p:cNvPicPr/>
          <p:nvPr/>
        </p:nvPicPr>
        <p:blipFill>
          <a:blip r:embed="rId3"/>
          <a:stretch/>
        </p:blipFill>
        <p:spPr>
          <a:xfrm>
            <a:off x="843840" y="2682360"/>
            <a:ext cx="7354080" cy="3715200"/>
          </a:xfrm>
          <a:prstGeom prst="rect">
            <a:avLst/>
          </a:prstGeom>
          <a:ln>
            <a:noFill/>
          </a:ln>
        </p:spPr>
      </p:pic>
      <p:sp>
        <p:nvSpPr>
          <p:cNvPr id="407" name="CustomShape 3"/>
          <p:cNvSpPr/>
          <p:nvPr/>
        </p:nvSpPr>
        <p:spPr>
          <a:xfrm>
            <a:off x="2301840" y="3322800"/>
            <a:ext cx="478440" cy="37116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 w="12600">
            <a:solidFill>
              <a:srgbClr val="6C9C1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4"/>
          <p:cNvSpPr/>
          <p:nvPr/>
        </p:nvSpPr>
        <p:spPr>
          <a:xfrm>
            <a:off x="2207880" y="5280120"/>
            <a:ext cx="478440" cy="37116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 w="12600">
            <a:solidFill>
              <a:srgbClr val="6C9C1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5"/>
          <p:cNvSpPr/>
          <p:nvPr/>
        </p:nvSpPr>
        <p:spPr>
          <a:xfrm>
            <a:off x="2207880" y="4269240"/>
            <a:ext cx="478440" cy="37116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 w="12600">
            <a:solidFill>
              <a:srgbClr val="6C9C1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6"/>
          <p:cNvSpPr/>
          <p:nvPr/>
        </p:nvSpPr>
        <p:spPr>
          <a:xfrm>
            <a:off x="4646160" y="4750560"/>
            <a:ext cx="478440" cy="37116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 w="12600">
            <a:solidFill>
              <a:srgbClr val="6C9C1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4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7"/>
          <p:cNvSpPr/>
          <p:nvPr/>
        </p:nvSpPr>
        <p:spPr>
          <a:xfrm>
            <a:off x="7350840" y="2601000"/>
            <a:ext cx="478440" cy="37116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 w="12600">
            <a:solidFill>
              <a:srgbClr val="6C9C1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7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8"/>
          <p:cNvSpPr/>
          <p:nvPr/>
        </p:nvSpPr>
        <p:spPr>
          <a:xfrm>
            <a:off x="8535600" y="2996640"/>
            <a:ext cx="320580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当1,2,3,4,5,6,7中的一个数据流到达merge后，会继续执行Calculate；不必等待其他数据流的到来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9"/>
          <p:cNvSpPr/>
          <p:nvPr/>
        </p:nvSpPr>
        <p:spPr>
          <a:xfrm>
            <a:off x="5776560" y="5202000"/>
            <a:ext cx="478440" cy="37116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 w="12600">
            <a:solidFill>
              <a:srgbClr val="6C9C1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5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CustomShape 10"/>
          <p:cNvSpPr/>
          <p:nvPr/>
        </p:nvSpPr>
        <p:spPr>
          <a:xfrm>
            <a:off x="7219440" y="3745080"/>
            <a:ext cx="478440" cy="37116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 w="12600">
            <a:solidFill>
              <a:srgbClr val="6C9C1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示例6：活动与参数传递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6" name="内容占位符 3"/>
          <p:cNvPicPr/>
          <p:nvPr/>
        </p:nvPicPr>
        <p:blipFill>
          <a:blip r:embed="rId3"/>
          <a:stretch/>
        </p:blipFill>
        <p:spPr>
          <a:xfrm>
            <a:off x="1169284" y="1492191"/>
            <a:ext cx="9263520" cy="468036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17" name="图片 4"/>
          <p:cNvPicPr/>
          <p:nvPr/>
        </p:nvPicPr>
        <p:blipFill>
          <a:blip r:embed="rId4"/>
          <a:stretch/>
        </p:blipFill>
        <p:spPr>
          <a:xfrm>
            <a:off x="6442924" y="3961680"/>
            <a:ext cx="3200760" cy="1837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活动与参数传递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TextShape 2"/>
          <p:cNvSpPr txBox="1"/>
          <p:nvPr/>
        </p:nvSpPr>
        <p:spPr>
          <a:xfrm>
            <a:off x="624240" y="1389600"/>
            <a:ext cx="10783440" cy="4718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创建活动</a:t>
            </a: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0" name="图片 11"/>
          <p:cNvPicPr/>
          <p:nvPr/>
        </p:nvPicPr>
        <p:blipFill>
          <a:blip r:embed="rId3"/>
          <a:stretch/>
        </p:blipFill>
        <p:spPr>
          <a:xfrm>
            <a:off x="505800" y="1944360"/>
            <a:ext cx="7412760" cy="458892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1" name="图片 13"/>
          <p:cNvPicPr/>
          <p:nvPr/>
        </p:nvPicPr>
        <p:blipFill>
          <a:blip r:embed="rId4"/>
          <a:stretch/>
        </p:blipFill>
        <p:spPr>
          <a:xfrm>
            <a:off x="4773600" y="2375820"/>
            <a:ext cx="2981520" cy="1695240"/>
          </a:xfrm>
          <a:prstGeom prst="rect">
            <a:avLst/>
          </a:prstGeom>
          <a:ln>
            <a:noFill/>
          </a:ln>
        </p:spPr>
      </p:pic>
      <p:pic>
        <p:nvPicPr>
          <p:cNvPr id="422" name="图片 14"/>
          <p:cNvPicPr/>
          <p:nvPr/>
        </p:nvPicPr>
        <p:blipFill>
          <a:blip r:embed="rId5"/>
          <a:stretch/>
        </p:blipFill>
        <p:spPr>
          <a:xfrm>
            <a:off x="8086680" y="3456360"/>
            <a:ext cx="4105440" cy="307692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23" name="CustomShape 3"/>
          <p:cNvSpPr/>
          <p:nvPr/>
        </p:nvSpPr>
        <p:spPr>
          <a:xfrm>
            <a:off x="1551240" y="2922840"/>
            <a:ext cx="2011320" cy="1225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4" name="CustomShape 4"/>
          <p:cNvSpPr/>
          <p:nvPr/>
        </p:nvSpPr>
        <p:spPr>
          <a:xfrm>
            <a:off x="4277520" y="5220360"/>
            <a:ext cx="2235960" cy="286200"/>
          </a:xfrm>
          <a:prstGeom prst="rect">
            <a:avLst/>
          </a:prstGeom>
          <a:noFill/>
          <a:ln w="12600">
            <a:solidFill>
              <a:srgbClr val="3A425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5"/>
          <p:cNvSpPr/>
          <p:nvPr/>
        </p:nvSpPr>
        <p:spPr>
          <a:xfrm>
            <a:off x="8734500" y="1533420"/>
            <a:ext cx="318852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输入名字，点击ok。</a:t>
            </a:r>
            <a:r>
              <a:rPr lang="en-US" sz="2400" b="0" strike="noStrike" spc="-1" dirty="0" smtClean="0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变成下图</a:t>
            </a:r>
            <a:r>
              <a:rPr lang="zh-CN" altLang="en-US" sz="2400" b="0" strike="noStrike" spc="-1" dirty="0" smtClean="0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，出现新的选项卡名称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6"/>
          <p:cNvSpPr/>
          <p:nvPr/>
        </p:nvSpPr>
        <p:spPr>
          <a:xfrm flipH="1">
            <a:off x="6349320" y="2230920"/>
            <a:ext cx="2403720" cy="15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7" name="CustomShape 7"/>
          <p:cNvSpPr/>
          <p:nvPr/>
        </p:nvSpPr>
        <p:spPr>
          <a:xfrm flipH="1">
            <a:off x="9432720" y="2743200"/>
            <a:ext cx="376298" cy="100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内容占位符 3"/>
          <p:cNvPicPr/>
          <p:nvPr/>
        </p:nvPicPr>
        <p:blipFill>
          <a:blip r:embed="rId3"/>
          <a:stretch/>
        </p:blipFill>
        <p:spPr>
          <a:xfrm>
            <a:off x="918720" y="1649160"/>
            <a:ext cx="10353240" cy="3428640"/>
          </a:xfrm>
          <a:prstGeom prst="rect">
            <a:avLst/>
          </a:prstGeom>
          <a:ln>
            <a:noFill/>
          </a:ln>
        </p:spPr>
      </p:pic>
      <p:sp>
        <p:nvSpPr>
          <p:cNvPr id="429" name="CustomShape 1"/>
          <p:cNvSpPr/>
          <p:nvPr/>
        </p:nvSpPr>
        <p:spPr>
          <a:xfrm>
            <a:off x="4066560" y="1037520"/>
            <a:ext cx="2342880" cy="611280"/>
          </a:xfrm>
          <a:prstGeom prst="wedgeRectCallout">
            <a:avLst>
              <a:gd name="adj1" fmla="val -90433"/>
              <a:gd name="adj2" fmla="val 243042"/>
            </a:avLst>
          </a:prstGeom>
          <a:solidFill>
            <a:srgbClr val="FFFFFF"/>
          </a:solidFill>
          <a:ln w="12600">
            <a:solidFill>
              <a:srgbClr val="6C9C1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SayHello活动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919440" y="5864400"/>
            <a:ext cx="103532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在主函数中直接调用sayhello活动，并执行。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 示例7</a:t>
            </a:r>
            <a:r>
              <a:rPr lang="zh-CN" sz="32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：</a:t>
            </a:r>
            <a:r>
              <a:rPr lang="zh-CN" altLang="zh-CN" sz="3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ea typeface="黑体"/>
              </a:rPr>
              <a:t>车库门摇控开关</a:t>
            </a:r>
            <a:endParaRPr lang="zh-CN" sz="2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624240" y="1389600"/>
            <a:ext cx="10783440" cy="4718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sz="2400" b="0" strike="noStrike" spc="-1" dirty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2 .车库门摇控开关</a:t>
            </a: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Line 3"/>
          <p:cNvSpPr/>
          <p:nvPr/>
        </p:nvSpPr>
        <p:spPr>
          <a:xfrm>
            <a:off x="6555960" y="4931640"/>
            <a:ext cx="558720" cy="360"/>
          </a:xfrm>
          <a:prstGeom prst="line">
            <a:avLst/>
          </a:prstGeom>
          <a:ln w="3240" cap="rnd">
            <a:solidFill>
              <a:srgbClr val="BFBFBF"/>
            </a:solidFill>
            <a:custDash>
              <a:ds d="1500000" sp="1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Line 4"/>
          <p:cNvSpPr/>
          <p:nvPr/>
        </p:nvSpPr>
        <p:spPr>
          <a:xfrm>
            <a:off x="4115160" y="3533400"/>
            <a:ext cx="558720" cy="360"/>
          </a:xfrm>
          <a:prstGeom prst="line">
            <a:avLst/>
          </a:prstGeom>
          <a:ln w="3240" cap="rnd">
            <a:solidFill>
              <a:srgbClr val="BFBFBF"/>
            </a:solidFill>
            <a:custDash>
              <a:ds d="1500000" sp="1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5" name="图片 8"/>
          <p:cNvPicPr/>
          <p:nvPr/>
        </p:nvPicPr>
        <p:blipFill>
          <a:blip r:embed="rId3"/>
          <a:stretch/>
        </p:blipFill>
        <p:spPr>
          <a:xfrm>
            <a:off x="754560" y="1824840"/>
            <a:ext cx="8373240" cy="4658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If的判断与按键事件 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TextShape 2"/>
          <p:cNvSpPr txBox="1"/>
          <p:nvPr/>
        </p:nvSpPr>
        <p:spPr>
          <a:xfrm>
            <a:off x="624240" y="1389600"/>
            <a:ext cx="10783440" cy="4718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If的判断与switch功能相似</a:t>
            </a: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按键事件</a:t>
            </a: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8" name="图片 5"/>
          <p:cNvPicPr/>
          <p:nvPr/>
        </p:nvPicPr>
        <p:blipFill>
          <a:blip r:embed="rId3"/>
          <a:stretch/>
        </p:blipFill>
        <p:spPr>
          <a:xfrm>
            <a:off x="972360" y="1975320"/>
            <a:ext cx="1685520" cy="1314000"/>
          </a:xfrm>
          <a:prstGeom prst="rect">
            <a:avLst/>
          </a:prstGeom>
          <a:ln>
            <a:noFill/>
          </a:ln>
        </p:spPr>
      </p:pic>
      <p:pic>
        <p:nvPicPr>
          <p:cNvPr id="439" name="图片 6"/>
          <p:cNvPicPr/>
          <p:nvPr/>
        </p:nvPicPr>
        <p:blipFill>
          <a:blip r:embed="rId4"/>
          <a:stretch/>
        </p:blipFill>
        <p:spPr>
          <a:xfrm>
            <a:off x="4140360" y="1842120"/>
            <a:ext cx="1428480" cy="1580760"/>
          </a:xfrm>
          <a:prstGeom prst="rect">
            <a:avLst/>
          </a:prstGeom>
          <a:ln>
            <a:noFill/>
          </a:ln>
        </p:spPr>
      </p:pic>
      <p:sp>
        <p:nvSpPr>
          <p:cNvPr id="440" name="CustomShape 3"/>
          <p:cNvSpPr/>
          <p:nvPr/>
        </p:nvSpPr>
        <p:spPr>
          <a:xfrm>
            <a:off x="2945160" y="2390040"/>
            <a:ext cx="978840" cy="485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5A71"/>
          </a:solidFill>
          <a:ln w="12600">
            <a:solidFill>
              <a:srgbClr val="3A425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1" name="CustomShape 4"/>
          <p:cNvSpPr/>
          <p:nvPr/>
        </p:nvSpPr>
        <p:spPr>
          <a:xfrm>
            <a:off x="5846400" y="2390040"/>
            <a:ext cx="978840" cy="485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5A71"/>
          </a:solidFill>
          <a:ln w="12600">
            <a:solidFill>
              <a:srgbClr val="3A425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42" name="图片 9"/>
          <p:cNvPicPr/>
          <p:nvPr/>
        </p:nvPicPr>
        <p:blipFill>
          <a:blip r:embed="rId3"/>
          <a:stretch/>
        </p:blipFill>
        <p:spPr>
          <a:xfrm>
            <a:off x="7109640" y="1976040"/>
            <a:ext cx="1685520" cy="1314000"/>
          </a:xfrm>
          <a:prstGeom prst="rect">
            <a:avLst/>
          </a:prstGeom>
          <a:ln>
            <a:noFill/>
          </a:ln>
        </p:spPr>
      </p:pic>
      <p:sp>
        <p:nvSpPr>
          <p:cNvPr id="443" name="CustomShape 5"/>
          <p:cNvSpPr/>
          <p:nvPr/>
        </p:nvSpPr>
        <p:spPr>
          <a:xfrm>
            <a:off x="1127880" y="3290040"/>
            <a:ext cx="1529280" cy="611280"/>
          </a:xfrm>
          <a:prstGeom prst="wedgeRectCallout">
            <a:avLst>
              <a:gd name="adj1" fmla="val -39041"/>
              <a:gd name="adj2" fmla="val -106905"/>
            </a:avLst>
          </a:prstGeom>
          <a:solidFill>
            <a:srgbClr val="FFFFFF"/>
          </a:solidFill>
          <a:ln w="12600">
            <a:solidFill>
              <a:srgbClr val="6C9C1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点击加号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6"/>
          <p:cNvSpPr/>
          <p:nvPr/>
        </p:nvSpPr>
        <p:spPr>
          <a:xfrm>
            <a:off x="5090040" y="3443760"/>
            <a:ext cx="1529280" cy="611280"/>
          </a:xfrm>
          <a:prstGeom prst="wedgeRectCallout">
            <a:avLst>
              <a:gd name="adj1" fmla="val -39041"/>
              <a:gd name="adj2" fmla="val -106905"/>
            </a:avLst>
          </a:prstGeom>
          <a:solidFill>
            <a:srgbClr val="FFFFFF"/>
          </a:solidFill>
          <a:ln w="12600">
            <a:solidFill>
              <a:srgbClr val="6C9C1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点击减号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CustomShape 7"/>
          <p:cNvSpPr/>
          <p:nvPr/>
        </p:nvSpPr>
        <p:spPr>
          <a:xfrm>
            <a:off x="5568840" y="1603440"/>
            <a:ext cx="2027880" cy="371880"/>
          </a:xfrm>
          <a:prstGeom prst="wedgeRectCallout">
            <a:avLst>
              <a:gd name="adj1" fmla="val -84157"/>
              <a:gd name="adj2" fmla="val 151194"/>
            </a:avLst>
          </a:prstGeom>
          <a:solidFill>
            <a:srgbClr val="FFFFFF"/>
          </a:solidFill>
          <a:ln w="12600">
            <a:solidFill>
              <a:srgbClr val="6C9C1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填写条件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6" name="图片 13"/>
          <p:cNvPicPr/>
          <p:nvPr/>
        </p:nvPicPr>
        <p:blipFill>
          <a:blip r:embed="rId5"/>
          <a:stretch/>
        </p:blipFill>
        <p:spPr>
          <a:xfrm>
            <a:off x="4286160" y="4965840"/>
            <a:ext cx="1428480" cy="1066320"/>
          </a:xfrm>
          <a:prstGeom prst="rect">
            <a:avLst/>
          </a:prstGeom>
          <a:ln>
            <a:noFill/>
          </a:ln>
        </p:spPr>
      </p:pic>
      <p:pic>
        <p:nvPicPr>
          <p:cNvPr id="447" name="图片 14"/>
          <p:cNvPicPr/>
          <p:nvPr/>
        </p:nvPicPr>
        <p:blipFill>
          <a:blip r:embed="rId6"/>
          <a:stretch/>
        </p:blipFill>
        <p:spPr>
          <a:xfrm>
            <a:off x="1127880" y="4611960"/>
            <a:ext cx="2128680" cy="1576440"/>
          </a:xfrm>
          <a:prstGeom prst="rect">
            <a:avLst/>
          </a:prstGeom>
          <a:ln>
            <a:noFill/>
          </a:ln>
        </p:spPr>
      </p:pic>
      <p:sp>
        <p:nvSpPr>
          <p:cNvPr id="448" name="CustomShape 8"/>
          <p:cNvSpPr/>
          <p:nvPr/>
        </p:nvSpPr>
        <p:spPr>
          <a:xfrm>
            <a:off x="3371760" y="5145480"/>
            <a:ext cx="978840" cy="485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5A71"/>
          </a:solidFill>
          <a:ln w="12600">
            <a:solidFill>
              <a:srgbClr val="3A425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9" name="CustomShape 9"/>
          <p:cNvSpPr/>
          <p:nvPr/>
        </p:nvSpPr>
        <p:spPr>
          <a:xfrm>
            <a:off x="6463800" y="5316120"/>
            <a:ext cx="4641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通过下拉按钮选择键名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示例8：采用viple控制仿真机器人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TextShape 2"/>
          <p:cNvSpPr txBox="1"/>
          <p:nvPr/>
        </p:nvSpPr>
        <p:spPr>
          <a:xfrm>
            <a:off x="624240" y="1196280"/>
            <a:ext cx="10783080" cy="4911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1.Robot</a:t>
            </a: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2.Move            </a:t>
            </a: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                                                                                        </a:t>
            </a: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                                                              </a:t>
            </a: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                      </a:t>
            </a: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2" name="图片 6"/>
          <p:cNvPicPr/>
          <p:nvPr/>
        </p:nvPicPr>
        <p:blipFill>
          <a:blip r:embed="rId3"/>
          <a:stretch/>
        </p:blipFill>
        <p:spPr>
          <a:xfrm>
            <a:off x="770400" y="1571760"/>
            <a:ext cx="10058040" cy="1668600"/>
          </a:xfrm>
          <a:prstGeom prst="rect">
            <a:avLst/>
          </a:prstGeom>
          <a:ln>
            <a:noFill/>
          </a:ln>
        </p:spPr>
      </p:pic>
      <p:pic>
        <p:nvPicPr>
          <p:cNvPr id="453" name="图片 8"/>
          <p:cNvPicPr/>
          <p:nvPr/>
        </p:nvPicPr>
        <p:blipFill>
          <a:blip r:embed="rId4"/>
          <a:stretch/>
        </p:blipFill>
        <p:spPr>
          <a:xfrm>
            <a:off x="624240" y="3901320"/>
            <a:ext cx="3276720" cy="1866600"/>
          </a:xfrm>
          <a:prstGeom prst="rect">
            <a:avLst/>
          </a:prstGeom>
          <a:ln>
            <a:noFill/>
          </a:ln>
        </p:spPr>
      </p:pic>
      <p:pic>
        <p:nvPicPr>
          <p:cNvPr id="454" name="图片 10"/>
          <p:cNvPicPr/>
          <p:nvPr/>
        </p:nvPicPr>
        <p:blipFill>
          <a:blip r:embed="rId5"/>
          <a:stretch/>
        </p:blipFill>
        <p:spPr>
          <a:xfrm>
            <a:off x="4184640" y="3316680"/>
            <a:ext cx="3857760" cy="1285560"/>
          </a:xfrm>
          <a:prstGeom prst="rect">
            <a:avLst/>
          </a:prstGeom>
          <a:ln>
            <a:noFill/>
          </a:ln>
        </p:spPr>
      </p:pic>
      <p:pic>
        <p:nvPicPr>
          <p:cNvPr id="455" name="图片 11"/>
          <p:cNvPicPr/>
          <p:nvPr/>
        </p:nvPicPr>
        <p:blipFill>
          <a:blip r:embed="rId6"/>
          <a:stretch/>
        </p:blipFill>
        <p:spPr>
          <a:xfrm>
            <a:off x="4373280" y="4964400"/>
            <a:ext cx="3229200" cy="1496160"/>
          </a:xfrm>
          <a:prstGeom prst="rect">
            <a:avLst/>
          </a:prstGeom>
          <a:ln>
            <a:noFill/>
          </a:ln>
        </p:spPr>
      </p:pic>
      <p:sp>
        <p:nvSpPr>
          <p:cNvPr id="456" name="CustomShape 3"/>
          <p:cNvSpPr/>
          <p:nvPr/>
        </p:nvSpPr>
        <p:spPr>
          <a:xfrm flipH="1">
            <a:off x="3052440" y="4143240"/>
            <a:ext cx="1203120" cy="103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4"/>
          <p:cNvSpPr/>
          <p:nvPr/>
        </p:nvSpPr>
        <p:spPr>
          <a:xfrm flipH="1" flipV="1">
            <a:off x="2571120" y="5504760"/>
            <a:ext cx="1800360" cy="26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8" name="CustomShape 5"/>
          <p:cNvSpPr/>
          <p:nvPr/>
        </p:nvSpPr>
        <p:spPr>
          <a:xfrm>
            <a:off x="8148240" y="3316680"/>
            <a:ext cx="325908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写入数值，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1.0为正方向，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-1.0为反方向，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0.0为停止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CustomShape 6"/>
          <p:cNvSpPr/>
          <p:nvPr/>
        </p:nvSpPr>
        <p:spPr>
          <a:xfrm>
            <a:off x="8043480" y="5454720"/>
            <a:ext cx="2784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选择Robot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示例8：采用viple控制仿真机器人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TextShape 2"/>
          <p:cNvSpPr txBox="1"/>
          <p:nvPr/>
        </p:nvSpPr>
        <p:spPr>
          <a:xfrm>
            <a:off x="624240" y="1389600"/>
            <a:ext cx="10783440" cy="4718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sz="2400" b="0" strike="noStrike" spc="-1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3.Turn</a:t>
            </a: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2" name="图片 3"/>
          <p:cNvPicPr/>
          <p:nvPr/>
        </p:nvPicPr>
        <p:blipFill>
          <a:blip r:embed="rId3"/>
          <a:stretch/>
        </p:blipFill>
        <p:spPr>
          <a:xfrm>
            <a:off x="711360" y="2629080"/>
            <a:ext cx="2876760" cy="1999800"/>
          </a:xfrm>
          <a:prstGeom prst="rect">
            <a:avLst/>
          </a:prstGeom>
          <a:ln>
            <a:noFill/>
          </a:ln>
        </p:spPr>
      </p:pic>
      <p:pic>
        <p:nvPicPr>
          <p:cNvPr id="463" name="图片 5"/>
          <p:cNvPicPr/>
          <p:nvPr/>
        </p:nvPicPr>
        <p:blipFill>
          <a:blip r:embed="rId4"/>
          <a:stretch/>
        </p:blipFill>
        <p:spPr>
          <a:xfrm>
            <a:off x="3896280" y="1085760"/>
            <a:ext cx="3886560" cy="2198520"/>
          </a:xfrm>
          <a:prstGeom prst="rect">
            <a:avLst/>
          </a:prstGeom>
          <a:ln>
            <a:noFill/>
          </a:ln>
        </p:spPr>
      </p:pic>
      <p:pic>
        <p:nvPicPr>
          <p:cNvPr id="464" name="图片 6"/>
          <p:cNvPicPr/>
          <p:nvPr/>
        </p:nvPicPr>
        <p:blipFill>
          <a:blip r:embed="rId5"/>
          <a:stretch/>
        </p:blipFill>
        <p:spPr>
          <a:xfrm>
            <a:off x="3973320" y="4059000"/>
            <a:ext cx="3886560" cy="2159280"/>
          </a:xfrm>
          <a:prstGeom prst="rect">
            <a:avLst/>
          </a:prstGeom>
          <a:ln>
            <a:noFill/>
          </a:ln>
        </p:spPr>
      </p:pic>
      <p:sp>
        <p:nvSpPr>
          <p:cNvPr id="465" name="CustomShape 3"/>
          <p:cNvSpPr/>
          <p:nvPr/>
        </p:nvSpPr>
        <p:spPr>
          <a:xfrm flipH="1">
            <a:off x="2755080" y="2185560"/>
            <a:ext cx="1139400" cy="1939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CustomShape 4"/>
          <p:cNvSpPr/>
          <p:nvPr/>
        </p:nvSpPr>
        <p:spPr>
          <a:xfrm flipH="1" flipV="1">
            <a:off x="2465640" y="4406760"/>
            <a:ext cx="1506960" cy="73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7" name="CustomShape 5"/>
          <p:cNvSpPr/>
          <p:nvPr/>
        </p:nvSpPr>
        <p:spPr>
          <a:xfrm>
            <a:off x="7941960" y="1440360"/>
            <a:ext cx="34653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填写旋转角度，如：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+30，正时针旋转30度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-30，逆时针旋转30度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CustomShape 6"/>
          <p:cNvSpPr/>
          <p:nvPr/>
        </p:nvSpPr>
        <p:spPr>
          <a:xfrm>
            <a:off x="8328600" y="4909680"/>
            <a:ext cx="2691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选择Robot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ASU viple软件下载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624240" y="1396440"/>
            <a:ext cx="11142720" cy="49597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sz="2400" b="0" strike="noStrike" spc="-1" dirty="0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下载地址</a:t>
            </a:r>
            <a:endParaRPr lang="zh-CN" sz="2400" b="0" strike="noStrike" spc="-1" dirty="0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2400" b="0" strike="noStrike" spc="-1" dirty="0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	</a:t>
            </a:r>
            <a:r>
              <a:rPr lang="en-US" altLang="zh-CN" sz="2400" spc="-1" dirty="0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ea typeface="黑体"/>
              </a:rPr>
              <a:t>http://neptune.fulton.ad.asu.edu/VIPLE/</a:t>
            </a:r>
            <a:endParaRPr lang="zh-CN" sz="2400" b="0" strike="noStrike" spc="-1" dirty="0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2400" b="0" strike="noStrike" spc="-1" dirty="0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								</a:t>
            </a:r>
            <a:endParaRPr lang="zh-CN" sz="2400" b="0" strike="noStrike" spc="-1" dirty="0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 dirty="0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2400" b="0" strike="noStrike" spc="-1" dirty="0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									 点击下载</a:t>
            </a:r>
            <a:endParaRPr lang="zh-CN" sz="2400" b="0" strike="noStrike" spc="-1" dirty="0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7" y="2888263"/>
            <a:ext cx="8391525" cy="2333625"/>
          </a:xfrm>
          <a:prstGeom prst="rect">
            <a:avLst/>
          </a:prstGeom>
        </p:spPr>
      </p:pic>
      <p:sp>
        <p:nvSpPr>
          <p:cNvPr id="298" name="CustomShape 3"/>
          <p:cNvSpPr/>
          <p:nvPr/>
        </p:nvSpPr>
        <p:spPr>
          <a:xfrm flipH="1">
            <a:off x="3343320" y="3495060"/>
            <a:ext cx="5704560" cy="381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3"/>
          <p:cNvSpPr/>
          <p:nvPr/>
        </p:nvSpPr>
        <p:spPr>
          <a:xfrm flipH="1" flipV="1">
            <a:off x="3775803" y="4088476"/>
            <a:ext cx="6102742" cy="78008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文本框 2"/>
          <p:cNvSpPr txBox="1"/>
          <p:nvPr/>
        </p:nvSpPr>
        <p:spPr>
          <a:xfrm>
            <a:off x="9878546" y="4575557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非</a:t>
            </a:r>
            <a:r>
              <a:rPr lang="en-US" altLang="zh-CN" dirty="0" smtClean="0"/>
              <a:t>win10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r>
              <a:rPr lang="zh-CN" altLang="en-US" dirty="0" smtClean="0"/>
              <a:t>需要下载</a:t>
            </a:r>
            <a:r>
              <a:rPr lang="en-US" altLang="zh-CN" dirty="0" smtClean="0"/>
              <a:t>.Net</a:t>
            </a:r>
            <a:r>
              <a:rPr lang="zh-CN" altLang="en-US" dirty="0" smtClean="0"/>
              <a:t>框架</a:t>
            </a:r>
            <a:r>
              <a:rPr lang="en-US" altLang="zh-CN" dirty="0" smtClean="0"/>
              <a:t>4.5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示例8：采用viple控制仿真机器人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TextShape 2"/>
          <p:cNvSpPr txBox="1"/>
          <p:nvPr/>
        </p:nvSpPr>
        <p:spPr>
          <a:xfrm>
            <a:off x="624240" y="1389600"/>
            <a:ext cx="10783440" cy="4718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1" name="图片 6"/>
          <p:cNvPicPr/>
          <p:nvPr/>
        </p:nvPicPr>
        <p:blipFill>
          <a:blip r:embed="rId3"/>
          <a:stretch/>
        </p:blipFill>
        <p:spPr>
          <a:xfrm>
            <a:off x="765720" y="1896120"/>
            <a:ext cx="10500480" cy="4212360"/>
          </a:xfrm>
          <a:prstGeom prst="rect">
            <a:avLst/>
          </a:prstGeom>
          <a:ln>
            <a:noFill/>
          </a:ln>
        </p:spPr>
      </p:pic>
      <p:sp>
        <p:nvSpPr>
          <p:cNvPr id="472" name="CustomShape 3"/>
          <p:cNvSpPr/>
          <p:nvPr/>
        </p:nvSpPr>
        <p:spPr>
          <a:xfrm>
            <a:off x="765000" y="1268640"/>
            <a:ext cx="10500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 4.编写程序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示例8：采用viple控制仿真机器人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TextShape 2"/>
          <p:cNvSpPr txBox="1"/>
          <p:nvPr/>
        </p:nvSpPr>
        <p:spPr>
          <a:xfrm>
            <a:off x="624240" y="1389960"/>
            <a:ext cx="10783080" cy="5442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sz="2400" b="0" strike="noStrike" spc="-1" dirty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5.运行</a:t>
            </a: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altLang="zh-CN" sz="2400" b="0" strike="noStrike" spc="-1" dirty="0" smtClean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  <a:ea typeface="黑体"/>
            </a:endParaRPr>
          </a:p>
          <a:p>
            <a:pPr>
              <a:lnSpc>
                <a:spcPct val="100000"/>
              </a:lnSpc>
            </a:pPr>
            <a:r>
              <a:rPr lang="zh-CN" sz="2400" b="0" strike="noStrike" spc="-1" dirty="0" smtClean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出现                                                       </a:t>
            </a:r>
            <a:r>
              <a:rPr lang="zh-CN" sz="2400" b="0" strike="noStrike" spc="-1" dirty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再点击运</a:t>
            </a:r>
            <a:r>
              <a:rPr lang="zh-CN" sz="2400" b="0" strike="noStrike" spc="-1" dirty="0" smtClean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行</a:t>
            </a:r>
            <a:endParaRPr lang="en-US" altLang="zh-CN" sz="2400" b="0" strike="noStrike" spc="-1" dirty="0" smtClean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  <a:ea typeface="黑体"/>
            </a:endParaRPr>
          </a:p>
          <a:p>
            <a:pPr>
              <a:lnSpc>
                <a:spcPct val="100000"/>
              </a:lnSpc>
            </a:pPr>
            <a:r>
              <a:rPr lang="zh-CN" altLang="en-US" sz="2400" spc="-1" dirty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界面</a:t>
            </a: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5" name="图片 3"/>
          <p:cNvPicPr/>
          <p:nvPr/>
        </p:nvPicPr>
        <p:blipFill>
          <a:blip r:embed="rId3"/>
          <a:stretch/>
        </p:blipFill>
        <p:spPr>
          <a:xfrm>
            <a:off x="650062" y="1852920"/>
            <a:ext cx="4810320" cy="16092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76" name="CustomShape 3"/>
          <p:cNvSpPr/>
          <p:nvPr/>
        </p:nvSpPr>
        <p:spPr>
          <a:xfrm flipH="1">
            <a:off x="3593520" y="2636640"/>
            <a:ext cx="3338640" cy="132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CustomShape 4"/>
          <p:cNvSpPr/>
          <p:nvPr/>
        </p:nvSpPr>
        <p:spPr>
          <a:xfrm>
            <a:off x="6963480" y="2534400"/>
            <a:ext cx="4443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点击运行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8" name="图片 6"/>
          <p:cNvPicPr/>
          <p:nvPr/>
        </p:nvPicPr>
        <p:blipFill>
          <a:blip r:embed="rId4"/>
          <a:stretch/>
        </p:blipFill>
        <p:spPr>
          <a:xfrm>
            <a:off x="1616760" y="3742560"/>
            <a:ext cx="3817800" cy="229968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79" name="图片 8"/>
          <p:cNvPicPr/>
          <p:nvPr/>
        </p:nvPicPr>
        <p:blipFill>
          <a:blip r:embed="rId5"/>
          <a:stretch/>
        </p:blipFill>
        <p:spPr>
          <a:xfrm>
            <a:off x="8222040" y="3664080"/>
            <a:ext cx="2282400" cy="17352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0" name="CustomShape 5"/>
          <p:cNvSpPr/>
          <p:nvPr/>
        </p:nvSpPr>
        <p:spPr>
          <a:xfrm>
            <a:off x="7527240" y="3811320"/>
            <a:ext cx="1245600" cy="560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1" name="CustomShape 6"/>
          <p:cNvSpPr/>
          <p:nvPr/>
        </p:nvSpPr>
        <p:spPr>
          <a:xfrm>
            <a:off x="624240" y="6342840"/>
            <a:ext cx="9879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就可以使用w，s，a，d，空格键控制Robot了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1522800" y="2872800"/>
            <a:ext cx="9143640" cy="683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zh-CN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THANK YOU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ASU viple软件打开截图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624240" y="1389600"/>
            <a:ext cx="10783440" cy="4718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1" name="图片 4"/>
          <p:cNvPicPr/>
          <p:nvPr/>
        </p:nvPicPr>
        <p:blipFill>
          <a:blip r:embed="rId2"/>
          <a:stretch/>
        </p:blipFill>
        <p:spPr>
          <a:xfrm>
            <a:off x="144000" y="1231200"/>
            <a:ext cx="11397240" cy="5035680"/>
          </a:xfrm>
          <a:prstGeom prst="rect">
            <a:avLst/>
          </a:prstGeom>
          <a:ln>
            <a:noFill/>
          </a:ln>
        </p:spPr>
      </p:pic>
      <p:sp>
        <p:nvSpPr>
          <p:cNvPr id="302" name="CustomShape 3"/>
          <p:cNvSpPr/>
          <p:nvPr/>
        </p:nvSpPr>
        <p:spPr>
          <a:xfrm>
            <a:off x="2036520" y="2050560"/>
            <a:ext cx="2364840" cy="611280"/>
          </a:xfrm>
          <a:prstGeom prst="wedgeRectCallout">
            <a:avLst>
              <a:gd name="adj1" fmla="val -76944"/>
              <a:gd name="adj2" fmla="val 61007"/>
            </a:avLst>
          </a:prstGeom>
          <a:solidFill>
            <a:srgbClr val="FFFFFF"/>
          </a:solidFill>
          <a:ln w="12600">
            <a:solidFill>
              <a:srgbClr val="6C9C1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基本活动窗口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4"/>
          <p:cNvSpPr/>
          <p:nvPr/>
        </p:nvSpPr>
        <p:spPr>
          <a:xfrm>
            <a:off x="2336760" y="3794040"/>
            <a:ext cx="2364840" cy="611280"/>
          </a:xfrm>
          <a:prstGeom prst="wedgeRectCallout">
            <a:avLst>
              <a:gd name="adj1" fmla="val -76944"/>
              <a:gd name="adj2" fmla="val 61007"/>
            </a:avLst>
          </a:prstGeom>
          <a:solidFill>
            <a:srgbClr val="FFFFFF"/>
          </a:solidFill>
          <a:ln w="12600">
            <a:solidFill>
              <a:srgbClr val="6C9C1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服务窗口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5"/>
          <p:cNvSpPr/>
          <p:nvPr/>
        </p:nvSpPr>
        <p:spPr>
          <a:xfrm>
            <a:off x="2936880" y="1073160"/>
            <a:ext cx="2364840" cy="611280"/>
          </a:xfrm>
          <a:prstGeom prst="wedgeRectCallout">
            <a:avLst>
              <a:gd name="adj1" fmla="val -76944"/>
              <a:gd name="adj2" fmla="val 61007"/>
            </a:avLst>
          </a:prstGeom>
          <a:solidFill>
            <a:srgbClr val="FFFFFF"/>
          </a:solidFill>
          <a:ln w="12600">
            <a:solidFill>
              <a:srgbClr val="6C9C1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主界面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VIPLE的简单讲解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624240" y="1389600"/>
            <a:ext cx="10783440" cy="4718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r>
              <a:rPr lang="zh-CN" sz="2400" b="0" strike="noStrike" spc="-1" dirty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只是简单的讲解VIPLE的用法</a:t>
            </a: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r>
              <a:rPr lang="zh-CN" sz="2400" b="0" strike="noStrike" spc="-1" dirty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并通过几个例子讲解基本活动窗口里组件的功能与用</a:t>
            </a:r>
            <a:r>
              <a:rPr lang="zh-CN" sz="2400" b="0" strike="noStrike" spc="-1" dirty="0" smtClean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法</a:t>
            </a:r>
            <a:endParaRPr lang="en-US" altLang="zh-CN" sz="2400" b="0" strike="noStrike" spc="-1" dirty="0" smtClean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  <a:ea typeface="黑体"/>
            </a:endParaRPr>
          </a:p>
          <a:p>
            <a:pPr marL="800280" lvl="1" indent="-342720">
              <a:buClr>
                <a:srgbClr val="6A8F94"/>
              </a:buClr>
              <a:buFont typeface="Symbol" charset="2"/>
              <a:buChar char=""/>
            </a:pPr>
            <a:r>
              <a:rPr lang="zh-CN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示例</a:t>
            </a:r>
            <a:r>
              <a:rPr lang="en-US" altLang="zh-CN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zh-CN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：</a:t>
            </a:r>
            <a:r>
              <a:rPr lang="en-US" altLang="zh-CN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Hello World</a:t>
            </a:r>
          </a:p>
          <a:p>
            <a:pPr marL="800280" lvl="1" indent="-342720">
              <a:buClr>
                <a:srgbClr val="6A8F94"/>
              </a:buClr>
              <a:buFont typeface="Symbol" charset="2"/>
              <a:buChar char=""/>
            </a:pPr>
            <a:r>
              <a:rPr lang="zh-CN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示例</a:t>
            </a:r>
            <a:r>
              <a:rPr lang="en-US" altLang="zh-CN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zh-CN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：输入与输出</a:t>
            </a:r>
            <a:endParaRPr lang="en-US" altLang="zh-CN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800280" lvl="1" indent="-342720">
              <a:buClr>
                <a:srgbClr val="6A8F94"/>
              </a:buClr>
              <a:buFont typeface="Symbol" charset="2"/>
              <a:buChar char=""/>
            </a:pPr>
            <a:r>
              <a:rPr lang="zh-CN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示例</a:t>
            </a:r>
            <a:r>
              <a:rPr lang="en-US" altLang="zh-CN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</a:t>
            </a:r>
            <a:r>
              <a:rPr lang="zh-CN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：一个简单的计数器</a:t>
            </a:r>
            <a:endParaRPr lang="en-US" altLang="zh-CN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800280" lvl="1" indent="-342720">
              <a:buClr>
                <a:srgbClr val="6A8F94"/>
              </a:buClr>
              <a:buFont typeface="Symbol" charset="2"/>
              <a:buChar char=""/>
            </a:pPr>
            <a:r>
              <a:rPr lang="zh-CN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示例</a:t>
            </a:r>
            <a:r>
              <a:rPr lang="en-US" altLang="zh-CN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</a:t>
            </a:r>
            <a:r>
              <a:rPr lang="zh-CN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：使用循环实现的计数器</a:t>
            </a:r>
            <a:endParaRPr lang="en-US" altLang="zh-CN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800280" lvl="1" indent="-342720">
              <a:buClr>
                <a:srgbClr val="6A8F94"/>
              </a:buClr>
              <a:buFont typeface="Symbol" charset="2"/>
              <a:buChar char=""/>
            </a:pPr>
            <a:r>
              <a:rPr lang="zh-CN" alt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示</a:t>
            </a:r>
            <a:r>
              <a:rPr lang="zh-CN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例</a:t>
            </a:r>
            <a:r>
              <a:rPr lang="en-US" altLang="zh-CN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r>
            <a:r>
              <a:rPr lang="zh-CN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：实现一个自动售货机</a:t>
            </a:r>
            <a:endParaRPr lang="en-US" altLang="zh-CN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800280" lvl="1" indent="-342720">
              <a:buClr>
                <a:srgbClr val="6A8F94"/>
              </a:buClr>
              <a:buFont typeface="Symbol" charset="2"/>
              <a:buChar char=""/>
            </a:pPr>
            <a:r>
              <a:rPr lang="zh-CN" alt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示</a:t>
            </a:r>
            <a:r>
              <a:rPr lang="zh-CN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例</a:t>
            </a:r>
            <a:r>
              <a:rPr lang="en-US" altLang="zh-CN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r>
            <a:r>
              <a:rPr lang="zh-CN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：活动和参数传递</a:t>
            </a:r>
            <a:endParaRPr lang="en-US" altLang="zh-CN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800280" lvl="1" indent="-342720">
              <a:buClr>
                <a:srgbClr val="6A8F94"/>
              </a:buClr>
              <a:buFont typeface="Symbol" charset="2"/>
              <a:buChar char=""/>
            </a:pPr>
            <a:r>
              <a:rPr lang="zh-CN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示例</a:t>
            </a:r>
            <a:r>
              <a:rPr lang="en-US" altLang="zh-CN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7</a:t>
            </a:r>
            <a:r>
              <a:rPr lang="zh-CN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：车库门遥控开关</a:t>
            </a:r>
            <a:endParaRPr lang="en-US" altLang="zh-CN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800280" lvl="1" indent="-342720">
              <a:buClr>
                <a:srgbClr val="6A8F94"/>
              </a:buClr>
              <a:buFont typeface="Symbol" charset="2"/>
              <a:buChar char=""/>
            </a:pPr>
            <a:r>
              <a:rPr lang="zh-CN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示例</a:t>
            </a:r>
            <a:r>
              <a:rPr lang="en-US" altLang="zh-CN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</a:t>
            </a:r>
            <a:r>
              <a:rPr lang="zh-CN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：使用</a:t>
            </a:r>
            <a:r>
              <a:rPr lang="en-US" altLang="zh-CN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VIPLE</a:t>
            </a:r>
            <a:r>
              <a:rPr lang="zh-CN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控制仿真机器人</a:t>
            </a:r>
            <a:endParaRPr lang="en-US" altLang="zh-CN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2400" b="0" strike="noStrike" spc="-1" dirty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    我们可能会用到服务窗口里的组件，会一一讲解</a:t>
            </a:r>
            <a:r>
              <a:rPr lang="zh-CN" sz="2400" b="0" strike="noStrike" spc="-1" dirty="0" smtClean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。</a:t>
            </a:r>
            <a:endParaRPr lang="en-US" altLang="zh-CN" sz="2400" b="0" strike="noStrike" spc="-1" dirty="0" smtClean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  <a:ea typeface="黑体"/>
            </a:endParaRPr>
          </a:p>
          <a:p>
            <a:pPr>
              <a:lnSpc>
                <a:spcPct val="100000"/>
              </a:lnSpc>
            </a:pP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839520" y="72360"/>
            <a:ext cx="10886040" cy="7635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VIPLE的基本构造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3653280" y="1327680"/>
            <a:ext cx="8435520" cy="4873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endParaRPr lang="zh-CN" sz="2400" b="0" strike="noStrike" spc="-1" dirty="0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2000" b="0" strike="noStrike" spc="-1" dirty="0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自定义活动</a:t>
            </a:r>
            <a:endParaRPr lang="zh-CN" sz="2400" b="0" strike="noStrike" spc="-1" dirty="0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2000" b="0" strike="noStrike" spc="-1" dirty="0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Variable(变量)：支持基本类型（Int32, Double, String, Boolean, etc.）</a:t>
            </a:r>
            <a:endParaRPr lang="zh-CN" sz="2400" b="0" strike="noStrike" spc="-1" dirty="0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2000" b="0" strike="noStrike" spc="-1" dirty="0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Calculate(计算)：计算的典型表达，支持C++，java</a:t>
            </a:r>
            <a:endParaRPr lang="zh-CN" sz="2400" b="0" strike="noStrike" spc="-1" dirty="0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2000" b="0" strike="noStrike" spc="-1" dirty="0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Data(数据)：在常规编程语言中引入常量值</a:t>
            </a:r>
            <a:endParaRPr lang="zh-CN" sz="2400" b="0" strike="noStrike" spc="-1" dirty="0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2000" b="0" strike="noStrike" spc="-1" dirty="0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Join(与并)：当所有的线程到达时，可以用于并行数据或线程</a:t>
            </a:r>
            <a:endParaRPr lang="zh-CN" sz="2400" b="0" strike="noStrike" spc="-1" dirty="0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2000" b="0" strike="noStrike" spc="-1" dirty="0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Merge(或并)：当一个数据或线程到达时进行。它可以用于创建一个循环的返回</a:t>
            </a:r>
            <a:r>
              <a:rPr lang="zh-CN" sz="2000" b="0" strike="noStrike" spc="-1" dirty="0" smtClean="0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点</a:t>
            </a:r>
            <a:endParaRPr lang="en-US" altLang="zh-CN" sz="2000" b="0" strike="noStrike" spc="-1" dirty="0" smtClean="0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  <a:ea typeface="黑体"/>
            </a:endParaRPr>
          </a:p>
          <a:p>
            <a:pPr>
              <a:lnSpc>
                <a:spcPct val="100000"/>
              </a:lnSpc>
            </a:pPr>
            <a:endParaRPr lang="zh-CN" sz="2400" b="0" strike="noStrike" spc="-1" dirty="0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2000" b="0" strike="noStrike" spc="-1" dirty="0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If(如果)：与常规的编程语言结构相同，它允许多个条</a:t>
            </a:r>
            <a:r>
              <a:rPr lang="zh-CN" sz="2000" b="0" strike="noStrike" spc="-1" dirty="0" smtClean="0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件</a:t>
            </a:r>
            <a:endParaRPr lang="en-US" altLang="zh-CN" sz="2000" b="0" strike="noStrike" spc="-1" dirty="0" smtClean="0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  <a:ea typeface="黑体"/>
            </a:endParaRPr>
          </a:p>
          <a:p>
            <a:pPr>
              <a:lnSpc>
                <a:spcPct val="100000"/>
              </a:lnSpc>
            </a:pPr>
            <a:endParaRPr lang="en-US" altLang="zh-CN" sz="2000" b="0" strike="noStrike" spc="-1" dirty="0" smtClean="0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  <a:ea typeface="黑体"/>
            </a:endParaRPr>
          </a:p>
          <a:p>
            <a:pPr>
              <a:lnSpc>
                <a:spcPct val="100000"/>
              </a:lnSpc>
            </a:pPr>
            <a:r>
              <a:rPr lang="zh-CN" sz="2000" b="0" strike="noStrike" spc="-1" dirty="0" smtClean="0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Switch</a:t>
            </a:r>
            <a:r>
              <a:rPr lang="zh-CN" sz="2000" b="0" strike="noStrike" spc="-1" dirty="0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(开关)：与常规程序设计语言结构相同</a:t>
            </a:r>
            <a:endParaRPr lang="zh-CN" sz="2400" b="0" strike="noStrike" spc="-1" dirty="0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altLang="zh-CN" sz="2000" spc="-1" dirty="0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  <a:ea typeface="黑体"/>
            </a:endParaRPr>
          </a:p>
          <a:p>
            <a:pPr>
              <a:lnSpc>
                <a:spcPct val="100000"/>
              </a:lnSpc>
            </a:pPr>
            <a:r>
              <a:rPr lang="zh-CN" sz="2000" b="0" strike="noStrike" spc="-1" dirty="0" smtClean="0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While</a:t>
            </a:r>
            <a:r>
              <a:rPr lang="zh-CN" sz="2000" b="0" strike="noStrike" spc="-1" dirty="0">
                <a:solidFill>
                  <a:srgbClr val="2E2F3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:开始循环; Break: 退出循环 , End While: 再次循环</a:t>
            </a:r>
            <a:endParaRPr lang="zh-CN" sz="2400" b="0" strike="noStrike" spc="-1" dirty="0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 dirty="0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0" name="图片占位符 3"/>
          <p:cNvPicPr/>
          <p:nvPr/>
        </p:nvPicPr>
        <p:blipFill>
          <a:blip r:embed="rId3"/>
          <a:stretch/>
        </p:blipFill>
        <p:spPr>
          <a:xfrm>
            <a:off x="140400" y="1184400"/>
            <a:ext cx="3018960" cy="5016600"/>
          </a:xfrm>
          <a:prstGeom prst="rect">
            <a:avLst/>
          </a:prstGeom>
          <a:ln>
            <a:noFill/>
          </a:ln>
        </p:spPr>
      </p:pic>
      <p:sp>
        <p:nvSpPr>
          <p:cNvPr id="311" name="CustomShape 3"/>
          <p:cNvSpPr/>
          <p:nvPr/>
        </p:nvSpPr>
        <p:spPr>
          <a:xfrm>
            <a:off x="3371760" y="1795320"/>
            <a:ext cx="280800" cy="301320"/>
          </a:xfrm>
          <a:prstGeom prst="ellipse">
            <a:avLst/>
          </a:prstGeom>
          <a:solidFill>
            <a:srgbClr val="4F5A7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CustomShape 4"/>
          <p:cNvSpPr/>
          <p:nvPr/>
        </p:nvSpPr>
        <p:spPr>
          <a:xfrm>
            <a:off x="3371760" y="4694040"/>
            <a:ext cx="280800" cy="301320"/>
          </a:xfrm>
          <a:prstGeom prst="ellipse">
            <a:avLst/>
          </a:prstGeom>
          <a:solidFill>
            <a:srgbClr val="4F5A7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CustomShape 5"/>
          <p:cNvSpPr/>
          <p:nvPr/>
        </p:nvSpPr>
        <p:spPr>
          <a:xfrm>
            <a:off x="3389040" y="2162160"/>
            <a:ext cx="280800" cy="301320"/>
          </a:xfrm>
          <a:prstGeom prst="ellipse">
            <a:avLst/>
          </a:prstGeom>
          <a:solidFill>
            <a:srgbClr val="4F5A7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CustomShape 6"/>
          <p:cNvSpPr/>
          <p:nvPr/>
        </p:nvSpPr>
        <p:spPr>
          <a:xfrm>
            <a:off x="3371760" y="4313520"/>
            <a:ext cx="280800" cy="301320"/>
          </a:xfrm>
          <a:prstGeom prst="ellipse">
            <a:avLst/>
          </a:prstGeom>
          <a:solidFill>
            <a:srgbClr val="4F5A7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7"/>
          <p:cNvSpPr/>
          <p:nvPr/>
        </p:nvSpPr>
        <p:spPr>
          <a:xfrm>
            <a:off x="3371760" y="3613680"/>
            <a:ext cx="280800" cy="301320"/>
          </a:xfrm>
          <a:prstGeom prst="ellipse">
            <a:avLst/>
          </a:prstGeom>
          <a:solidFill>
            <a:srgbClr val="4F5A7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8"/>
          <p:cNvSpPr/>
          <p:nvPr/>
        </p:nvSpPr>
        <p:spPr>
          <a:xfrm>
            <a:off x="3371760" y="3278520"/>
            <a:ext cx="280800" cy="301320"/>
          </a:xfrm>
          <a:prstGeom prst="ellipse">
            <a:avLst/>
          </a:prstGeom>
          <a:solidFill>
            <a:srgbClr val="4F5A7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CustomShape 9"/>
          <p:cNvSpPr/>
          <p:nvPr/>
        </p:nvSpPr>
        <p:spPr>
          <a:xfrm>
            <a:off x="3371760" y="2911320"/>
            <a:ext cx="280800" cy="301320"/>
          </a:xfrm>
          <a:prstGeom prst="ellipse">
            <a:avLst/>
          </a:prstGeom>
          <a:solidFill>
            <a:srgbClr val="4F5A7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10"/>
          <p:cNvSpPr/>
          <p:nvPr/>
        </p:nvSpPr>
        <p:spPr>
          <a:xfrm>
            <a:off x="3371760" y="2545200"/>
            <a:ext cx="280800" cy="301320"/>
          </a:xfrm>
          <a:prstGeom prst="ellipse">
            <a:avLst/>
          </a:prstGeom>
          <a:solidFill>
            <a:srgbClr val="4F5A7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11"/>
          <p:cNvSpPr/>
          <p:nvPr/>
        </p:nvSpPr>
        <p:spPr>
          <a:xfrm>
            <a:off x="1551240" y="1841040"/>
            <a:ext cx="1820160" cy="105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CustomShape 12"/>
          <p:cNvSpPr/>
          <p:nvPr/>
        </p:nvSpPr>
        <p:spPr>
          <a:xfrm>
            <a:off x="1050840" y="2126520"/>
            <a:ext cx="2337840" cy="18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CustomShape 13"/>
          <p:cNvSpPr/>
          <p:nvPr/>
        </p:nvSpPr>
        <p:spPr>
          <a:xfrm>
            <a:off x="758160" y="2684160"/>
            <a:ext cx="2613240" cy="37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" name="CustomShape 14"/>
          <p:cNvSpPr/>
          <p:nvPr/>
        </p:nvSpPr>
        <p:spPr>
          <a:xfrm>
            <a:off x="1115640" y="2420640"/>
            <a:ext cx="2255760" cy="27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CustomShape 15"/>
          <p:cNvSpPr/>
          <p:nvPr/>
        </p:nvSpPr>
        <p:spPr>
          <a:xfrm>
            <a:off x="758160" y="3011040"/>
            <a:ext cx="2613240" cy="417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CustomShape 16"/>
          <p:cNvSpPr/>
          <p:nvPr/>
        </p:nvSpPr>
        <p:spPr>
          <a:xfrm>
            <a:off x="648360" y="3613680"/>
            <a:ext cx="2746080" cy="73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17"/>
          <p:cNvSpPr/>
          <p:nvPr/>
        </p:nvSpPr>
        <p:spPr>
          <a:xfrm>
            <a:off x="912960" y="3350880"/>
            <a:ext cx="2458440" cy="413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18"/>
          <p:cNvSpPr/>
          <p:nvPr/>
        </p:nvSpPr>
        <p:spPr>
          <a:xfrm>
            <a:off x="839520" y="3915360"/>
            <a:ext cx="2573280" cy="82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CustomShape 19"/>
          <p:cNvSpPr/>
          <p:nvPr/>
        </p:nvSpPr>
        <p:spPr>
          <a:xfrm>
            <a:off x="3394800" y="5438160"/>
            <a:ext cx="280800" cy="301320"/>
          </a:xfrm>
          <a:prstGeom prst="ellipse">
            <a:avLst/>
          </a:prstGeom>
          <a:solidFill>
            <a:srgbClr val="4F5A7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Line 20"/>
          <p:cNvSpPr/>
          <p:nvPr/>
        </p:nvSpPr>
        <p:spPr>
          <a:xfrm>
            <a:off x="1115640" y="4898160"/>
            <a:ext cx="1344240" cy="444600"/>
          </a:xfrm>
          <a:prstGeom prst="line">
            <a:avLst/>
          </a:prstGeom>
          <a:ln w="38160">
            <a:solidFill>
              <a:srgbClr val="C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CustomShape 21"/>
          <p:cNvSpPr/>
          <p:nvPr/>
        </p:nvSpPr>
        <p:spPr>
          <a:xfrm>
            <a:off x="765000" y="4199400"/>
            <a:ext cx="2585520" cy="1352903"/>
          </a:xfrm>
          <a:prstGeom prst="curvedConnector3">
            <a:avLst>
              <a:gd name="adj1" fmla="val 50012"/>
            </a:avLst>
          </a:prstGeom>
          <a:noFill/>
          <a:ln w="3816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Line 22"/>
          <p:cNvSpPr/>
          <p:nvPr/>
        </p:nvSpPr>
        <p:spPr>
          <a:xfrm>
            <a:off x="758160" y="4550760"/>
            <a:ext cx="1344240" cy="444600"/>
          </a:xfrm>
          <a:prstGeom prst="line">
            <a:avLst/>
          </a:prstGeom>
          <a:ln w="38160">
            <a:solidFill>
              <a:srgbClr val="C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839880" y="2807640"/>
            <a:ext cx="4164840" cy="3811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zh-CN" sz="2400" b="0" strike="noStrike" spc="-1">
              <a:solidFill>
                <a:srgbClr val="2E2F3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2" name="图片 2"/>
          <p:cNvPicPr/>
          <p:nvPr/>
        </p:nvPicPr>
        <p:blipFill>
          <a:blip r:embed="rId3"/>
          <a:stretch/>
        </p:blipFill>
        <p:spPr>
          <a:xfrm>
            <a:off x="574200" y="2228760"/>
            <a:ext cx="6853680" cy="4267440"/>
          </a:xfrm>
          <a:prstGeom prst="rect">
            <a:avLst/>
          </a:prstGeom>
          <a:ln>
            <a:noFill/>
          </a:ln>
        </p:spPr>
      </p:pic>
      <p:sp>
        <p:nvSpPr>
          <p:cNvPr id="333" name="CustomShape 2"/>
          <p:cNvSpPr/>
          <p:nvPr/>
        </p:nvSpPr>
        <p:spPr>
          <a:xfrm>
            <a:off x="574200" y="47880"/>
            <a:ext cx="9082440" cy="93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示例1：Hello World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7708320" y="1478160"/>
            <a:ext cx="2654880" cy="51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altLang="zh-CN" sz="3200" b="0" strike="noStrike" spc="-1" dirty="0" smtClean="0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2.</a:t>
            </a:r>
            <a:r>
              <a:rPr lang="en-US" sz="3200" b="0" strike="noStrike" spc="-1" dirty="0" smtClean="0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点击运行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1" strike="noStrike" spc="-1" dirty="0" smtClean="0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endParaRPr>
          </a:p>
          <a:p>
            <a:pPr>
              <a:lnSpc>
                <a:spcPct val="100000"/>
              </a:lnSpc>
            </a:pPr>
            <a:endParaRPr lang="en-US" sz="3200" b="1" spc="-1" dirty="0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endParaRPr>
          </a:p>
          <a:p>
            <a:pPr>
              <a:lnSpc>
                <a:spcPct val="100000"/>
              </a:lnSpc>
            </a:pPr>
            <a:r>
              <a:rPr lang="en-US" altLang="zh-CN" sz="3200" b="1" strike="noStrike" spc="-1" dirty="0" smtClean="0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3.</a:t>
            </a:r>
            <a:r>
              <a:rPr lang="en-US" sz="3200" b="1" strike="noStrike" spc="-1" dirty="0" smtClean="0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运行结果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4"/>
          <p:cNvSpPr/>
          <p:nvPr/>
        </p:nvSpPr>
        <p:spPr>
          <a:xfrm flipH="1">
            <a:off x="5145480" y="4151870"/>
            <a:ext cx="2548080" cy="42481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36" name="图片 15"/>
          <p:cNvPicPr/>
          <p:nvPr/>
        </p:nvPicPr>
        <p:blipFill>
          <a:blip r:embed="rId4"/>
          <a:stretch/>
        </p:blipFill>
        <p:spPr>
          <a:xfrm>
            <a:off x="705960" y="1080720"/>
            <a:ext cx="6096240" cy="933120"/>
          </a:xfrm>
          <a:prstGeom prst="rect">
            <a:avLst/>
          </a:prstGeom>
          <a:ln>
            <a:noFill/>
          </a:ln>
        </p:spPr>
      </p:pic>
      <p:sp>
        <p:nvSpPr>
          <p:cNvPr id="337" name="CustomShape 5"/>
          <p:cNvSpPr/>
          <p:nvPr/>
        </p:nvSpPr>
        <p:spPr>
          <a:xfrm flipH="1" flipV="1">
            <a:off x="2795758" y="1478160"/>
            <a:ext cx="4897802" cy="53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4"/>
          <p:cNvSpPr/>
          <p:nvPr/>
        </p:nvSpPr>
        <p:spPr>
          <a:xfrm flipH="1">
            <a:off x="5594442" y="2973858"/>
            <a:ext cx="3673126" cy="63784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文本框 1"/>
          <p:cNvSpPr txBox="1"/>
          <p:nvPr/>
        </p:nvSpPr>
        <p:spPr>
          <a:xfrm>
            <a:off x="9391135" y="2652585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1.</a:t>
            </a:r>
            <a:r>
              <a:rPr lang="zh-CN" altLang="en-US" sz="2400" b="1" dirty="0" smtClean="0"/>
              <a:t>将控件拖入主界面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shampoo_Snap_2016.11.02_11h54m16s_002_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177" y="214030"/>
            <a:ext cx="10561288" cy="643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2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624240" y="189000"/>
            <a:ext cx="10783440" cy="720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Data与Simple Dialog</a:t>
            </a:r>
            <a:endParaRPr lang="zh-CN" sz="2400" b="0" strike="noStrike" spc="-1">
              <a:solidFill>
                <a:srgbClr val="3D3F4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TextShape 2"/>
          <p:cNvSpPr txBox="1"/>
          <p:nvPr/>
        </p:nvSpPr>
        <p:spPr>
          <a:xfrm>
            <a:off x="624240" y="1389600"/>
            <a:ext cx="10783440" cy="4718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r>
              <a:rPr lang="zh-CN" sz="2400" b="0" strike="noStrike" spc="-1" dirty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Data(数据)：用来向其他活动或服务提供常量数值</a:t>
            </a: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endParaRPr lang="en-US" altLang="zh-CN" sz="2400" b="0" strike="noStrike" spc="-1" dirty="0" smtClean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  <a:ea typeface="黑体"/>
            </a:endParaRPr>
          </a:p>
          <a:p>
            <a:pPr marL="343080" indent="-342720">
              <a:lnSpc>
                <a:spcPct val="100000"/>
              </a:lnSpc>
              <a:buClr>
                <a:srgbClr val="6A8F94"/>
              </a:buClr>
              <a:buFont typeface="Symbol" charset="2"/>
              <a:buChar char=""/>
            </a:pPr>
            <a:r>
              <a:rPr lang="zh-CN" sz="2400" b="0" strike="noStrike" spc="-1" dirty="0" smtClean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Simple </a:t>
            </a:r>
            <a:r>
              <a:rPr lang="zh-CN" sz="2400" b="0" strike="noStrike" spc="-1" dirty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Dialog（简单对话框）：弹出一个对话框</a:t>
            </a: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2400" b="0" strike="noStrike" spc="-1" dirty="0">
                <a:solidFill>
                  <a:srgbClr val="3B4355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  它在服务窗口里。</a:t>
            </a:r>
            <a:endParaRPr lang="zh-CN" sz="2400" b="0" strike="noStrike" spc="-1" dirty="0">
              <a:solidFill>
                <a:srgbClr val="3B4355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0" name="图片 3"/>
          <p:cNvPicPr/>
          <p:nvPr/>
        </p:nvPicPr>
        <p:blipFill>
          <a:blip r:embed="rId3"/>
          <a:stretch/>
        </p:blipFill>
        <p:spPr>
          <a:xfrm>
            <a:off x="772200" y="1842840"/>
            <a:ext cx="3524400" cy="1866600"/>
          </a:xfrm>
          <a:prstGeom prst="rect">
            <a:avLst/>
          </a:prstGeom>
          <a:ln>
            <a:noFill/>
          </a:ln>
        </p:spPr>
      </p:pic>
      <p:sp>
        <p:nvSpPr>
          <p:cNvPr id="341" name="CustomShape 3"/>
          <p:cNvSpPr/>
          <p:nvPr/>
        </p:nvSpPr>
        <p:spPr>
          <a:xfrm>
            <a:off x="4444560" y="2276640"/>
            <a:ext cx="17049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拷贝，复制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删除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D3F41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节点翻转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4"/>
          <p:cNvSpPr/>
          <p:nvPr/>
        </p:nvSpPr>
        <p:spPr>
          <a:xfrm flipH="1">
            <a:off x="2592720" y="2536920"/>
            <a:ext cx="1868400" cy="28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5"/>
          <p:cNvSpPr/>
          <p:nvPr/>
        </p:nvSpPr>
        <p:spPr>
          <a:xfrm flipH="1">
            <a:off x="3164040" y="2945880"/>
            <a:ext cx="1321560" cy="4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CustomShape 6"/>
          <p:cNvSpPr/>
          <p:nvPr/>
        </p:nvSpPr>
        <p:spPr>
          <a:xfrm flipV="1">
            <a:off x="5816520" y="2528640"/>
            <a:ext cx="1973160" cy="78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CustomShape 7"/>
          <p:cNvSpPr/>
          <p:nvPr/>
        </p:nvSpPr>
        <p:spPr>
          <a:xfrm flipH="1">
            <a:off x="3362040" y="3293280"/>
            <a:ext cx="1192680" cy="38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C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6" name="图片 10"/>
          <p:cNvPicPr/>
          <p:nvPr/>
        </p:nvPicPr>
        <p:blipFill>
          <a:blip r:embed="rId4"/>
          <a:stretch/>
        </p:blipFill>
        <p:spPr>
          <a:xfrm>
            <a:off x="7848720" y="1842840"/>
            <a:ext cx="1866600" cy="1171080"/>
          </a:xfrm>
          <a:prstGeom prst="rect">
            <a:avLst/>
          </a:prstGeom>
          <a:ln>
            <a:noFill/>
          </a:ln>
        </p:spPr>
      </p:pic>
      <p:pic>
        <p:nvPicPr>
          <p:cNvPr id="347" name="图片 11"/>
          <p:cNvPicPr/>
          <p:nvPr/>
        </p:nvPicPr>
        <p:blipFill>
          <a:blip r:embed="rId5"/>
          <a:stretch/>
        </p:blipFill>
        <p:spPr>
          <a:xfrm>
            <a:off x="7569360" y="3311640"/>
            <a:ext cx="2924280" cy="2494080"/>
          </a:xfrm>
          <a:prstGeom prst="rect">
            <a:avLst/>
          </a:prstGeom>
          <a:ln>
            <a:noFill/>
          </a:ln>
        </p:spPr>
      </p:pic>
      <p:sp>
        <p:nvSpPr>
          <p:cNvPr id="348" name="CustomShape 8"/>
          <p:cNvSpPr/>
          <p:nvPr/>
        </p:nvSpPr>
        <p:spPr>
          <a:xfrm>
            <a:off x="7665840" y="5135760"/>
            <a:ext cx="1508400" cy="220680"/>
          </a:xfrm>
          <a:prstGeom prst="rect">
            <a:avLst/>
          </a:prstGeom>
          <a:noFill/>
          <a:ln w="12600">
            <a:solidFill>
              <a:srgbClr val="FFC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A000120141114A06KPBG</Template>
  <TotalTime>407</TotalTime>
  <Words>1416</Words>
  <Application>Microsoft Office PowerPoint</Application>
  <PresentationFormat>宽屏</PresentationFormat>
  <Paragraphs>220</Paragraphs>
  <Slides>32</Slides>
  <Notes>27</Notes>
  <HiddenSlides>0</HiddenSlides>
  <MMClips>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32</vt:i4>
      </vt:variant>
    </vt:vector>
  </HeadingPairs>
  <TitlesOfParts>
    <vt:vector size="48" baseType="lpstr">
      <vt:lpstr>DejaVu Sans</vt:lpstr>
      <vt:lpstr>StarSymbol</vt:lpstr>
      <vt:lpstr>黑体</vt:lpstr>
      <vt:lpstr>宋体</vt:lpstr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演示视频</vt:lpstr>
      <vt:lpstr>PowerPoint 演示文稿</vt:lpstr>
      <vt:lpstr>PowerPoint 演示文稿</vt:lpstr>
      <vt:lpstr>PowerPoint 演示文稿</vt:lpstr>
      <vt:lpstr>视频演示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fdsa</dc:title>
  <dc:subject/>
  <dc:creator>tacinight</dc:creator>
  <dc:description/>
  <cp:lastModifiedBy>Evan Zhao</cp:lastModifiedBy>
  <cp:revision>312</cp:revision>
  <dcterms:created xsi:type="dcterms:W3CDTF">2014-06-03T02:52:00Z</dcterms:created>
  <dcterms:modified xsi:type="dcterms:W3CDTF">2016-11-02T14:17:56Z</dcterms:modified>
  <dc:language>zh-CN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KSOProductBuildVer">
    <vt:lpwstr>2052-10.1.0.5975</vt:lpwstr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29</vt:i4>
  </property>
  <property fmtid="{D5CDD505-2E9C-101B-9397-08002B2CF9AE}" pid="10" name="PresentationFormat">
    <vt:lpwstr>宽屏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29</vt:i4>
  </property>
  <property fmtid="{D5CDD505-2E9C-101B-9397-08002B2CF9AE}" pid="14" name="fileid">
    <vt:lpwstr>861015</vt:lpwstr>
  </property>
  <property fmtid="{D5CDD505-2E9C-101B-9397-08002B2CF9AE}" pid="15" name="name">
    <vt:lpwstr>黑白朴素.pptx</vt:lpwstr>
  </property>
  <property fmtid="{D5CDD505-2E9C-101B-9397-08002B2CF9AE}" pid="16" name="search_tags">
    <vt:lpwstr>PPT模板</vt:lpwstr>
  </property>
  <property fmtid="{D5CDD505-2E9C-101B-9397-08002B2CF9AE}" pid="17" name="???">
    <vt:lpwstr>PPT背景模板 扁平化 灰 灰色 宽屏 圆圈 圆 简约 简洁 宽屏 V2007</vt:lpwstr>
  </property>
  <property fmtid="{D5CDD505-2E9C-101B-9397-08002B2CF9AE}" pid="18" name="??">
    <vt:lpwstr>简约灰色_A000120141114A06KPBG</vt:lpwstr>
  </property>
  <property fmtid="{D5CDD505-2E9C-101B-9397-08002B2CF9AE}" pid="19" name="????">
    <vt:lpwstr>A000120141114A06KPBG.pptx</vt:lpwstr>
  </property>
</Properties>
</file>